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9"/>
  </p:notesMasterIdLst>
  <p:sldIdLst>
    <p:sldId id="256" r:id="rId2"/>
    <p:sldId id="257" r:id="rId3"/>
    <p:sldId id="278" r:id="rId4"/>
    <p:sldId id="282" r:id="rId5"/>
    <p:sldId id="303" r:id="rId6"/>
    <p:sldId id="304" r:id="rId7"/>
    <p:sldId id="305" r:id="rId8"/>
    <p:sldId id="306" r:id="rId9"/>
    <p:sldId id="311" r:id="rId10"/>
    <p:sldId id="307" r:id="rId11"/>
    <p:sldId id="308" r:id="rId12"/>
    <p:sldId id="309" r:id="rId13"/>
    <p:sldId id="291" r:id="rId14"/>
    <p:sldId id="293" r:id="rId15"/>
    <p:sldId id="264" r:id="rId16"/>
    <p:sldId id="266" r:id="rId17"/>
    <p:sldId id="310" r:id="rId18"/>
    <p:sldId id="292" r:id="rId19"/>
    <p:sldId id="290" r:id="rId20"/>
    <p:sldId id="297" r:id="rId21"/>
    <p:sldId id="267" r:id="rId22"/>
    <p:sldId id="300" r:id="rId23"/>
    <p:sldId id="301" r:id="rId24"/>
    <p:sldId id="302" r:id="rId25"/>
    <p:sldId id="283" r:id="rId26"/>
    <p:sldId id="295" r:id="rId27"/>
    <p:sldId id="296" r:id="rId28"/>
    <p:sldId id="294" r:id="rId29"/>
    <p:sldId id="298" r:id="rId30"/>
    <p:sldId id="299" r:id="rId31"/>
    <p:sldId id="313" r:id="rId32"/>
    <p:sldId id="314" r:id="rId33"/>
    <p:sldId id="315" r:id="rId34"/>
    <p:sldId id="316" r:id="rId35"/>
    <p:sldId id="272" r:id="rId36"/>
    <p:sldId id="312" r:id="rId37"/>
    <p:sldId id="276" r:id="rId3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EA2D31-6E51-0BA6-DA92-A0470272807D}" v="38" dt="2025-05-12T19:00:22.322"/>
  </p1510:revLst>
</p1510:revInfo>
</file>

<file path=ppt/tableStyles.xml><?xml version="1.0" encoding="utf-8"?>
<a:tblStyleLst xmlns:a="http://schemas.openxmlformats.org/drawingml/2006/main" def="{14A13C47-98B6-40D4-9459-D51E5DD3AEA3}">
  <a:tblStyle styleId="{14A13C47-98B6-40D4-9459-D51E5DD3AEA3}" styleName="Table_0">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3F4"/>
          </a:solidFill>
        </a:fill>
      </a:tcStyle>
    </a:wholeTbl>
    <a:band1H>
      <a:tcTxStyle/>
      <a:tcStyle>
        <a:tcBdr/>
      </a:tcStyle>
    </a:band1H>
    <a:band2H>
      <a:tcTxStyle b="off" i="off"/>
      <a:tcStyle>
        <a:tcBdr/>
        <a:fill>
          <a:solidFill>
            <a:srgbClr val="F3F9FA"/>
          </a:solidFill>
        </a:fill>
      </a:tcStyle>
    </a:band2H>
    <a:band1V>
      <a:tcTxStyle/>
      <a:tcStyle>
        <a:tcBdr/>
      </a:tcStyle>
    </a:band1V>
    <a:band2V>
      <a:tcTxStyle/>
      <a:tcStyle>
        <a:tcBdr/>
      </a:tcStyle>
    </a:band2V>
    <a:lastCol>
      <a:tcTxStyle/>
      <a:tcStyle>
        <a:tcBdr/>
      </a:tcStyle>
    </a:lastCol>
    <a:firstCol>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Col>
    <a:la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381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381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3911009C-04DD-47B9-A998-5FDFF8862939}" styleName="Table_1">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BC7B003-FE94-42C0-B819-7140D9C6CFE2}"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95033" autoAdjust="0"/>
  </p:normalViewPr>
  <p:slideViewPr>
    <p:cSldViewPr snapToGrid="0">
      <p:cViewPr varScale="1">
        <p:scale>
          <a:sx n="78" d="100"/>
          <a:sy n="78" d="100"/>
        </p:scale>
        <p:origin x="1195"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00"/>
              </a:spcBef>
              <a:spcAft>
                <a:spcPts val="0"/>
              </a:spcAft>
              <a:buSzPts val="1400"/>
              <a:buNone/>
              <a:defRPr sz="1200" b="0" i="0" u="none" strike="noStrike" cap="none">
                <a:latin typeface="Arial"/>
                <a:ea typeface="Arial"/>
                <a:cs typeface="Arial"/>
                <a:sym typeface="Arial"/>
              </a:defRPr>
            </a:lvl1pPr>
            <a:lvl2pPr marL="914400" marR="0" lvl="1" indent="-228600" algn="l" rtl="0">
              <a:spcBef>
                <a:spcPts val="400"/>
              </a:spcBef>
              <a:spcAft>
                <a:spcPts val="0"/>
              </a:spcAft>
              <a:buSzPts val="1400"/>
              <a:buNone/>
              <a:defRPr sz="1200" b="0" i="0" u="none" strike="noStrike" cap="none">
                <a:latin typeface="Arial"/>
                <a:ea typeface="Arial"/>
                <a:cs typeface="Arial"/>
                <a:sym typeface="Arial"/>
              </a:defRPr>
            </a:lvl2pPr>
            <a:lvl3pPr marL="1371600" marR="0" lvl="2" indent="-228600" algn="l" rtl="0">
              <a:spcBef>
                <a:spcPts val="400"/>
              </a:spcBef>
              <a:spcAft>
                <a:spcPts val="0"/>
              </a:spcAft>
              <a:buSzPts val="1400"/>
              <a:buNone/>
              <a:defRPr sz="1200" b="0" i="0" u="none" strike="noStrike" cap="none">
                <a:latin typeface="Arial"/>
                <a:ea typeface="Arial"/>
                <a:cs typeface="Arial"/>
                <a:sym typeface="Arial"/>
              </a:defRPr>
            </a:lvl3pPr>
            <a:lvl4pPr marL="1828800" marR="0" lvl="3" indent="-228600" algn="l" rtl="0">
              <a:spcBef>
                <a:spcPts val="400"/>
              </a:spcBef>
              <a:spcAft>
                <a:spcPts val="0"/>
              </a:spcAft>
              <a:buSzPts val="1400"/>
              <a:buNone/>
              <a:defRPr sz="1200" b="0" i="0" u="none" strike="noStrike" cap="none">
                <a:latin typeface="Arial"/>
                <a:ea typeface="Arial"/>
                <a:cs typeface="Arial"/>
                <a:sym typeface="Arial"/>
              </a:defRPr>
            </a:lvl4pPr>
            <a:lvl5pPr marL="2286000" marR="0" lvl="4" indent="-228600" algn="l" rtl="0">
              <a:spcBef>
                <a:spcPts val="40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400"/>
              </a:spcBef>
              <a:spcAft>
                <a:spcPts val="0"/>
              </a:spcAft>
              <a:buSzPts val="1400"/>
              <a:buNone/>
              <a:defRPr sz="1200" b="0" i="0" u="none" strike="noStrike" cap="none">
                <a:latin typeface="Arial"/>
                <a:ea typeface="Arial"/>
                <a:cs typeface="Arial"/>
                <a:sym typeface="Arial"/>
              </a:defRPr>
            </a:lvl6pPr>
            <a:lvl7pPr marL="3200400" marR="0" lvl="6" indent="-228600" algn="l" rtl="0">
              <a:spcBef>
                <a:spcPts val="400"/>
              </a:spcBef>
              <a:spcAft>
                <a:spcPts val="0"/>
              </a:spcAft>
              <a:buSzPts val="1400"/>
              <a:buNone/>
              <a:defRPr sz="1200" b="0" i="0" u="none" strike="noStrike" cap="none">
                <a:latin typeface="Arial"/>
                <a:ea typeface="Arial"/>
                <a:cs typeface="Arial"/>
                <a:sym typeface="Arial"/>
              </a:defRPr>
            </a:lvl7pPr>
            <a:lvl8pPr marL="3657600" marR="0" lvl="7" indent="-228600" algn="l" rtl="0">
              <a:spcBef>
                <a:spcPts val="400"/>
              </a:spcBef>
              <a:spcAft>
                <a:spcPts val="0"/>
              </a:spcAft>
              <a:buSzPts val="1400"/>
              <a:buNone/>
              <a:defRPr sz="1200" b="0" i="0" u="none" strike="noStrike" cap="none">
                <a:latin typeface="Arial"/>
                <a:ea typeface="Arial"/>
                <a:cs typeface="Arial"/>
                <a:sym typeface="Arial"/>
              </a:defRPr>
            </a:lvl8pPr>
            <a:lvl9pPr marL="4114800" marR="0" lvl="8" indent="-228600" algn="l" rtl="0">
              <a:spcBef>
                <a:spcPts val="400"/>
              </a:spcBef>
              <a:spcAft>
                <a:spcPts val="0"/>
              </a:spcAft>
              <a:buSzPts val="1400"/>
              <a:buNone/>
              <a:defRPr sz="12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buNone/>
            </a:pPr>
            <a:r>
              <a:rPr lang="en-US" dirty="0"/>
              <a:t>Good morning ma’am, Today, I’ll be presenting our project titled:</a:t>
            </a:r>
            <a:br>
              <a:rPr lang="en-US" dirty="0"/>
            </a:br>
            <a:r>
              <a:rPr lang="en-US" dirty="0"/>
              <a:t>“Architectural Optimization and Comparative Benchmarking of Attention-Augmented YOLO Models for Deep-Sea Litter </a:t>
            </a:r>
            <a:r>
              <a:rPr lang="en-US" dirty="0" err="1"/>
              <a:t>Classification.”This</a:t>
            </a:r>
            <a:r>
              <a:rPr lang="en-US" dirty="0"/>
              <a:t> work focuses on improving the performance of YOLO models by integrating attention mechanisms, specifically for the challenging task of classifying underwater waste into four simplified categories — cloth, metal, glass, and plastic.</a:t>
            </a:r>
            <a:endParaRPr dirty="0"/>
          </a:p>
        </p:txBody>
      </p:sp>
      <p:sp>
        <p:nvSpPr>
          <p:cNvPr id="73" name="Google Shape;7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5C4BE27E-EC38-0BC4-B055-1C9E644653DD}"/>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2AB4ACDA-A6F7-477A-06DA-1EB9C46902A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a:extLst>
              <a:ext uri="{FF2B5EF4-FFF2-40B4-BE49-F238E27FC236}">
                <a16:creationId xmlns:a16="http://schemas.microsoft.com/office/drawing/2014/main" id="{81D5F249-C332-9238-3261-789A054C8CB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994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4C4E404F-37C8-8E1F-01A7-25044486F8D7}"/>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4795863E-EC9D-EEB1-CE23-57AEB84000A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a:extLst>
              <a:ext uri="{FF2B5EF4-FFF2-40B4-BE49-F238E27FC236}">
                <a16:creationId xmlns:a16="http://schemas.microsoft.com/office/drawing/2014/main" id="{870614CC-CEA5-08DB-590F-4732D0281CE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260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9D40878C-9DC0-8BC8-02E4-BA48D0AF9DEE}"/>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BDC0E35C-82D0-E49F-F867-643201350EC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a:extLst>
              <a:ext uri="{FF2B5EF4-FFF2-40B4-BE49-F238E27FC236}">
                <a16:creationId xmlns:a16="http://schemas.microsoft.com/office/drawing/2014/main" id="{47D1F430-B6F0-6660-DD9B-B5BBD5D4D4B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498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48" name="Google Shape;14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5787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42F60DE9-1750-5DA8-190E-D760900C0D77}"/>
            </a:ext>
          </a:extLst>
        </p:cNvPr>
        <p:cNvGrpSpPr/>
        <p:nvPr/>
      </p:nvGrpSpPr>
      <p:grpSpPr>
        <a:xfrm>
          <a:off x="0" y="0"/>
          <a:ext cx="0" cy="0"/>
          <a:chOff x="0" y="0"/>
          <a:chExt cx="0" cy="0"/>
        </a:xfrm>
      </p:grpSpPr>
      <p:sp>
        <p:nvSpPr>
          <p:cNvPr id="147" name="Google Shape;147;p7:notes">
            <a:extLst>
              <a:ext uri="{FF2B5EF4-FFF2-40B4-BE49-F238E27FC236}">
                <a16:creationId xmlns:a16="http://schemas.microsoft.com/office/drawing/2014/main" id="{04E98260-8DCB-3FE3-271C-4FF4C35BB76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48" name="Google Shape;148;p7:notes">
            <a:extLst>
              <a:ext uri="{FF2B5EF4-FFF2-40B4-BE49-F238E27FC236}">
                <a16:creationId xmlns:a16="http://schemas.microsoft.com/office/drawing/2014/main" id="{D825FD9A-27A6-432C-562C-7ECB02AFAC5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0556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48" name="Google Shape;14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9E05C914-E362-5E4A-1BC5-18BBA0270BC3}"/>
            </a:ext>
          </a:extLst>
        </p:cNvPr>
        <p:cNvGrpSpPr/>
        <p:nvPr/>
      </p:nvGrpSpPr>
      <p:grpSpPr>
        <a:xfrm>
          <a:off x="0" y="0"/>
          <a:ext cx="0" cy="0"/>
          <a:chOff x="0" y="0"/>
          <a:chExt cx="0" cy="0"/>
        </a:xfrm>
      </p:grpSpPr>
      <p:sp>
        <p:nvSpPr>
          <p:cNvPr id="155" name="Google Shape;155;p8:notes">
            <a:extLst>
              <a:ext uri="{FF2B5EF4-FFF2-40B4-BE49-F238E27FC236}">
                <a16:creationId xmlns:a16="http://schemas.microsoft.com/office/drawing/2014/main" id="{73E797B9-168F-3031-7F86-C9AD2725AA4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56" name="Google Shape;156;p8:notes">
            <a:extLst>
              <a:ext uri="{FF2B5EF4-FFF2-40B4-BE49-F238E27FC236}">
                <a16:creationId xmlns:a16="http://schemas.microsoft.com/office/drawing/2014/main" id="{46FAA58B-1F9C-7878-7D22-2DC25FD6789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592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48" name="Google Shape;14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546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56" name="Google Shape;1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3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dirty="0"/>
              <a:t>Existing object detection models like YOLO face challenges in accurately detecting small or overlapping objects, often leading to missed detections. One major limitation is that standard YOLO architectures do not effectively focus on the most important regions within an image, causing them to overlook subtle but crucial features. This lack of attention reduces the overall detection accuracy, especially in complex scenes. To address these shortcomings, it is essential to enhance YOLO’s performance using advanced techniques such as attention modules (e.g., CBAM) that help the model prioritize relevant spatial and channel information. Additionally, incorporating improved backbone networks can strengthen feature extraction, ultimately leading to better object detection results.</a:t>
            </a:r>
            <a:endParaRPr dirty="0"/>
          </a:p>
        </p:txBody>
      </p:sp>
      <p:sp>
        <p:nvSpPr>
          <p:cNvPr id="83" name="Google Shape;8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322E6EC8-15C4-292B-B607-BD8EC7160E3E}"/>
            </a:ext>
          </a:extLst>
        </p:cNvPr>
        <p:cNvGrpSpPr/>
        <p:nvPr/>
      </p:nvGrpSpPr>
      <p:grpSpPr>
        <a:xfrm>
          <a:off x="0" y="0"/>
          <a:ext cx="0" cy="0"/>
          <a:chOff x="0" y="0"/>
          <a:chExt cx="0" cy="0"/>
        </a:xfrm>
      </p:grpSpPr>
      <p:sp>
        <p:nvSpPr>
          <p:cNvPr id="155" name="Google Shape;155;p8:notes">
            <a:extLst>
              <a:ext uri="{FF2B5EF4-FFF2-40B4-BE49-F238E27FC236}">
                <a16:creationId xmlns:a16="http://schemas.microsoft.com/office/drawing/2014/main" id="{D7D0DA18-7AE8-92F1-056B-C0E5DE008E9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56" name="Google Shape;156;p8:notes">
            <a:extLst>
              <a:ext uri="{FF2B5EF4-FFF2-40B4-BE49-F238E27FC236}">
                <a16:creationId xmlns:a16="http://schemas.microsoft.com/office/drawing/2014/main" id="{4576FB25-FA67-781C-23CB-599891452D4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444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buNone/>
            </a:pPr>
            <a:endParaRPr lang="en-US" dirty="0"/>
          </a:p>
        </p:txBody>
      </p:sp>
      <p:sp>
        <p:nvSpPr>
          <p:cNvPr id="156" name="Google Shape;1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0F1EA07-7FDD-D213-9B8F-AF298CB2F1D6}"/>
            </a:ext>
          </a:extLst>
        </p:cNvPr>
        <p:cNvGrpSpPr/>
        <p:nvPr/>
      </p:nvGrpSpPr>
      <p:grpSpPr>
        <a:xfrm>
          <a:off x="0" y="0"/>
          <a:ext cx="0" cy="0"/>
          <a:chOff x="0" y="0"/>
          <a:chExt cx="0" cy="0"/>
        </a:xfrm>
      </p:grpSpPr>
      <p:sp>
        <p:nvSpPr>
          <p:cNvPr id="155" name="Google Shape;155;p8:notes">
            <a:extLst>
              <a:ext uri="{FF2B5EF4-FFF2-40B4-BE49-F238E27FC236}">
                <a16:creationId xmlns:a16="http://schemas.microsoft.com/office/drawing/2014/main" id="{07B25821-BBF6-459E-ADC9-982DBDE4089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buFont typeface="Arial" panose="020B0604020202020204" pitchFamily="34" charset="0"/>
              <a:buChar char="•"/>
            </a:pPr>
            <a:endParaRPr lang="en-US" dirty="0"/>
          </a:p>
        </p:txBody>
      </p:sp>
      <p:sp>
        <p:nvSpPr>
          <p:cNvPr id="156" name="Google Shape;156;p8:notes">
            <a:extLst>
              <a:ext uri="{FF2B5EF4-FFF2-40B4-BE49-F238E27FC236}">
                <a16:creationId xmlns:a16="http://schemas.microsoft.com/office/drawing/2014/main" id="{163F2264-45DE-C1A5-0DED-7646D903A36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452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E06C2EF9-9A6F-652F-1AF0-A4AF6FA2E03D}"/>
            </a:ext>
          </a:extLst>
        </p:cNvPr>
        <p:cNvGrpSpPr/>
        <p:nvPr/>
      </p:nvGrpSpPr>
      <p:grpSpPr>
        <a:xfrm>
          <a:off x="0" y="0"/>
          <a:ext cx="0" cy="0"/>
          <a:chOff x="0" y="0"/>
          <a:chExt cx="0" cy="0"/>
        </a:xfrm>
      </p:grpSpPr>
      <p:sp>
        <p:nvSpPr>
          <p:cNvPr id="155" name="Google Shape;155;p8:notes">
            <a:extLst>
              <a:ext uri="{FF2B5EF4-FFF2-40B4-BE49-F238E27FC236}">
                <a16:creationId xmlns:a16="http://schemas.microsoft.com/office/drawing/2014/main" id="{88C6C71C-CDC7-EEA1-39C3-7E74097BC0F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dirty="0"/>
          </a:p>
        </p:txBody>
      </p:sp>
      <p:sp>
        <p:nvSpPr>
          <p:cNvPr id="156" name="Google Shape;156;p8:notes">
            <a:extLst>
              <a:ext uri="{FF2B5EF4-FFF2-40B4-BE49-F238E27FC236}">
                <a16:creationId xmlns:a16="http://schemas.microsoft.com/office/drawing/2014/main" id="{BDCF8004-BF6B-0BDA-331E-63CB61BA7FA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1520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F96B8DB-BF98-5135-4607-5EA2AE0A2869}"/>
            </a:ext>
          </a:extLst>
        </p:cNvPr>
        <p:cNvGrpSpPr/>
        <p:nvPr/>
      </p:nvGrpSpPr>
      <p:grpSpPr>
        <a:xfrm>
          <a:off x="0" y="0"/>
          <a:ext cx="0" cy="0"/>
          <a:chOff x="0" y="0"/>
          <a:chExt cx="0" cy="0"/>
        </a:xfrm>
      </p:grpSpPr>
      <p:sp>
        <p:nvSpPr>
          <p:cNvPr id="155" name="Google Shape;155;p8:notes">
            <a:extLst>
              <a:ext uri="{FF2B5EF4-FFF2-40B4-BE49-F238E27FC236}">
                <a16:creationId xmlns:a16="http://schemas.microsoft.com/office/drawing/2014/main" id="{4C74BBE7-B483-EF44-F1DF-B645B5F151D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56" name="Google Shape;156;p8:notes">
            <a:extLst>
              <a:ext uri="{FF2B5EF4-FFF2-40B4-BE49-F238E27FC236}">
                <a16:creationId xmlns:a16="http://schemas.microsoft.com/office/drawing/2014/main" id="{0F4E9FF1-4143-9292-84DC-6D7149C6157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4468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FF6953E0-D3D9-362D-69F6-71CC15EFC7A0}"/>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D63BF802-536C-0776-3221-BC05AB6BF39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buNone/>
            </a:pPr>
            <a:r>
              <a:rPr lang="en-US" dirty="0"/>
              <a:t>The </a:t>
            </a:r>
            <a:r>
              <a:rPr lang="en-US" b="1" dirty="0"/>
              <a:t>training loss steadily decreases</a:t>
            </a:r>
            <a:r>
              <a:rPr lang="en-US" dirty="0"/>
              <a:t> over the 300 epochs, showing that the model </a:t>
            </a:r>
            <a:r>
              <a:rPr lang="en-US" b="1" dirty="0"/>
              <a:t>continues to learn and minimize errors</a:t>
            </a:r>
            <a:r>
              <a:rPr lang="en-US" dirty="0"/>
              <a:t>.</a:t>
            </a:r>
          </a:p>
          <a:p>
            <a:pPr>
              <a:buNone/>
            </a:pPr>
            <a:r>
              <a:rPr lang="en-US" dirty="0"/>
              <a:t>After a certain point, the loss curve </a:t>
            </a:r>
            <a:r>
              <a:rPr lang="en-US" b="1" dirty="0"/>
              <a:t>begins to flatten</a:t>
            </a:r>
            <a:r>
              <a:rPr lang="en-US" dirty="0"/>
              <a:t>, indicating the model is </a:t>
            </a:r>
            <a:r>
              <a:rPr lang="en-US" b="1" dirty="0"/>
              <a:t>reaching convergence</a:t>
            </a:r>
            <a:r>
              <a:rPr lang="en-US" dirty="0"/>
              <a:t>.</a:t>
            </a:r>
          </a:p>
          <a:p>
            <a:r>
              <a:rPr lang="en-US" b="1" dirty="0"/>
              <a:t>No major spikes</a:t>
            </a:r>
            <a:r>
              <a:rPr lang="en-US" dirty="0"/>
              <a:t> in the curve suggest </a:t>
            </a:r>
            <a:r>
              <a:rPr lang="en-US" b="1" dirty="0"/>
              <a:t>stable training</a:t>
            </a:r>
            <a:r>
              <a:rPr lang="en-US" dirty="0"/>
              <a:t> without overfitting or instability.</a:t>
            </a:r>
          </a:p>
          <a:p>
            <a:pPr marL="0" lvl="0" indent="0" algn="l" rtl="0">
              <a:spcBef>
                <a:spcPts val="400"/>
              </a:spcBef>
              <a:spcAft>
                <a:spcPts val="0"/>
              </a:spcAft>
              <a:buNone/>
            </a:pPr>
            <a:endParaRPr dirty="0"/>
          </a:p>
        </p:txBody>
      </p:sp>
      <p:sp>
        <p:nvSpPr>
          <p:cNvPr id="172" name="Google Shape;172;p10:notes">
            <a:extLst>
              <a:ext uri="{FF2B5EF4-FFF2-40B4-BE49-F238E27FC236}">
                <a16:creationId xmlns:a16="http://schemas.microsoft.com/office/drawing/2014/main" id="{FD0BE687-7C23-8686-F028-38FA314DD4D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25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BDAC83A9-450C-E947-E67F-4718A3AC0516}"/>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F5697CA4-BAAE-44B1-42F9-EDCD08ED922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2" name="Google Shape;172;p10:notes">
            <a:extLst>
              <a:ext uri="{FF2B5EF4-FFF2-40B4-BE49-F238E27FC236}">
                <a16:creationId xmlns:a16="http://schemas.microsoft.com/office/drawing/2014/main" id="{89EA1274-6062-614A-6A86-58E021459B0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3381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67C35D95-E5F2-6580-2721-6F12007E654E}"/>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09A6DF62-0A73-36FF-43D7-239F12A9322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2" name="Google Shape;172;p10:notes">
            <a:extLst>
              <a:ext uri="{FF2B5EF4-FFF2-40B4-BE49-F238E27FC236}">
                <a16:creationId xmlns:a16="http://schemas.microsoft.com/office/drawing/2014/main" id="{5DA83477-8FC0-3651-8654-5D913DD6892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3839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E9EDED9D-929F-2EB0-C1C9-1BC5B9992601}"/>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54395B3E-3D9C-CC4C-3F13-43712F02242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2" name="Google Shape;172;p10:notes">
            <a:extLst>
              <a:ext uri="{FF2B5EF4-FFF2-40B4-BE49-F238E27FC236}">
                <a16:creationId xmlns:a16="http://schemas.microsoft.com/office/drawing/2014/main" id="{2016088A-5C93-746E-035B-1CBB7D67C98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931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FF87D16A-D848-65D7-8C94-6DBC22958C2C}"/>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7D58F2E4-3277-06D7-13BC-F6699ED8C70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2" name="Google Shape;172;p10:notes">
            <a:extLst>
              <a:ext uri="{FF2B5EF4-FFF2-40B4-BE49-F238E27FC236}">
                <a16:creationId xmlns:a16="http://schemas.microsoft.com/office/drawing/2014/main" id="{4A36EA7E-71CB-2403-E0A4-51FF38E3CDC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945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F4AD0266-20C4-2D26-FACF-488836B74E53}"/>
            </a:ext>
          </a:extLst>
        </p:cNvPr>
        <p:cNvGrpSpPr/>
        <p:nvPr/>
      </p:nvGrpSpPr>
      <p:grpSpPr>
        <a:xfrm>
          <a:off x="0" y="0"/>
          <a:ext cx="0" cy="0"/>
          <a:chOff x="0" y="0"/>
          <a:chExt cx="0" cy="0"/>
        </a:xfrm>
      </p:grpSpPr>
      <p:sp>
        <p:nvSpPr>
          <p:cNvPr id="82" name="Google Shape;82;p2:notes">
            <a:extLst>
              <a:ext uri="{FF2B5EF4-FFF2-40B4-BE49-F238E27FC236}">
                <a16:creationId xmlns:a16="http://schemas.microsoft.com/office/drawing/2014/main" id="{8AABDA1A-8045-8EAA-B1CD-D4F200DCCC4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400"/>
              </a:spcBef>
              <a:spcAft>
                <a:spcPts val="0"/>
              </a:spcAft>
              <a:buClr>
                <a:srgbClr val="000000"/>
              </a:buClr>
              <a:buSzPts val="1400"/>
              <a:buFont typeface="Arial"/>
              <a:buNone/>
              <a:tabLst/>
              <a:defRPr/>
            </a:pPr>
            <a:r>
              <a:rPr lang="en-US" dirty="0"/>
              <a:t>Object detection is a fundamental task in computer vision that focuses on identifying and classifying objects within images. YOLO (You Only Look Once) is a popular real-time object detection algorithm praised for its high speed and efficiency. However, despite its strong overall performance, YOLO can face challenges in accurately detecting small or overlapping objects. To overcome these limitations, researchers enhance YOLO’s accuracy by integrating attention modules and employing more advanced backbone networks, which help the model better focus on important features and improve detection quality.</a:t>
            </a:r>
          </a:p>
          <a:p>
            <a:pPr marL="0" lvl="0" indent="0" algn="l" rtl="0">
              <a:spcBef>
                <a:spcPts val="400"/>
              </a:spcBef>
              <a:spcAft>
                <a:spcPts val="0"/>
              </a:spcAft>
              <a:buNone/>
            </a:pPr>
            <a:endParaRPr dirty="0"/>
          </a:p>
        </p:txBody>
      </p:sp>
      <p:sp>
        <p:nvSpPr>
          <p:cNvPr id="83" name="Google Shape;83;p2:notes">
            <a:extLst>
              <a:ext uri="{FF2B5EF4-FFF2-40B4-BE49-F238E27FC236}">
                <a16:creationId xmlns:a16="http://schemas.microsoft.com/office/drawing/2014/main" id="{406FE0E4-0160-7927-5FC4-0C401DF9995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885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096AB9B3-AC82-6264-3521-870DF4B90AC1}"/>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8B0BFE76-EF1A-460C-505D-09D8633C03B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2" name="Google Shape;172;p10:notes">
            <a:extLst>
              <a:ext uri="{FF2B5EF4-FFF2-40B4-BE49-F238E27FC236}">
                <a16:creationId xmlns:a16="http://schemas.microsoft.com/office/drawing/2014/main" id="{CF4949AE-BE54-732F-E0A9-5C99CD3B686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015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C8808105-68FC-99B1-F61F-5BFEB03DFED2}"/>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570A8D50-161B-C89E-908D-499929963EC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2" name="Google Shape;172;p10:notes">
            <a:extLst>
              <a:ext uri="{FF2B5EF4-FFF2-40B4-BE49-F238E27FC236}">
                <a16:creationId xmlns:a16="http://schemas.microsoft.com/office/drawing/2014/main" id="{F5454645-7F2A-40D9-6B0C-69D41C2377F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2160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9CC1FF0B-0AFF-7BA0-3F77-B748333214DC}"/>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A976AE04-4D26-71BE-74DE-3324269F788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2" name="Google Shape;172;p10:notes">
            <a:extLst>
              <a:ext uri="{FF2B5EF4-FFF2-40B4-BE49-F238E27FC236}">
                <a16:creationId xmlns:a16="http://schemas.microsoft.com/office/drawing/2014/main" id="{ABE7B520-76F4-9AA7-7BAA-AF41EDF490B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788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95149764-5C99-24E1-DDD4-C1CE3EF6FCDD}"/>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D2099806-0E5A-F494-05DF-FB209AABF76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2" name="Google Shape;172;p10:notes">
            <a:extLst>
              <a:ext uri="{FF2B5EF4-FFF2-40B4-BE49-F238E27FC236}">
                <a16:creationId xmlns:a16="http://schemas.microsoft.com/office/drawing/2014/main" id="{138A3450-BF70-B158-40B6-95B3F3E9940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763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B0204967-361D-676F-7E68-B379A9E3B7AC}"/>
            </a:ext>
          </a:extLst>
        </p:cNvPr>
        <p:cNvGrpSpPr/>
        <p:nvPr/>
      </p:nvGrpSpPr>
      <p:grpSpPr>
        <a:xfrm>
          <a:off x="0" y="0"/>
          <a:ext cx="0" cy="0"/>
          <a:chOff x="0" y="0"/>
          <a:chExt cx="0" cy="0"/>
        </a:xfrm>
      </p:grpSpPr>
      <p:sp>
        <p:nvSpPr>
          <p:cNvPr id="171" name="Google Shape;171;p10:notes">
            <a:extLst>
              <a:ext uri="{FF2B5EF4-FFF2-40B4-BE49-F238E27FC236}">
                <a16:creationId xmlns:a16="http://schemas.microsoft.com/office/drawing/2014/main" id="{7924AF22-94EB-A0B5-5B91-B967C7BBAF5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2" name="Google Shape;172;p10:notes">
            <a:extLst>
              <a:ext uri="{FF2B5EF4-FFF2-40B4-BE49-F238E27FC236}">
                <a16:creationId xmlns:a16="http://schemas.microsoft.com/office/drawing/2014/main" id="{BAD9170E-3500-9145-BAE5-B3C4108A0E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779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23" name="Google Shape;22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143C918-5DEB-E2EB-2060-F03087E63BD3}"/>
            </a:ext>
          </a:extLst>
        </p:cNvPr>
        <p:cNvGrpSpPr/>
        <p:nvPr/>
      </p:nvGrpSpPr>
      <p:grpSpPr>
        <a:xfrm>
          <a:off x="0" y="0"/>
          <a:ext cx="0" cy="0"/>
          <a:chOff x="0" y="0"/>
          <a:chExt cx="0" cy="0"/>
        </a:xfrm>
      </p:grpSpPr>
      <p:sp>
        <p:nvSpPr>
          <p:cNvPr id="222" name="Google Shape;222;p13:notes">
            <a:extLst>
              <a:ext uri="{FF2B5EF4-FFF2-40B4-BE49-F238E27FC236}">
                <a16:creationId xmlns:a16="http://schemas.microsoft.com/office/drawing/2014/main" id="{A3D80CCB-892E-724B-EA2C-85B64AFA324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23" name="Google Shape;223;p13:notes">
            <a:extLst>
              <a:ext uri="{FF2B5EF4-FFF2-40B4-BE49-F238E27FC236}">
                <a16:creationId xmlns:a16="http://schemas.microsoft.com/office/drawing/2014/main" id="{4671B257-69B0-CC1E-253D-E0E81646E29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27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51" name="Google Shape;25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B57AFE52-794C-6B47-597D-CEFDFD2F431C}"/>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3FCE7A57-9C97-828D-1D1B-5FCB665D23A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a:extLst>
              <a:ext uri="{FF2B5EF4-FFF2-40B4-BE49-F238E27FC236}">
                <a16:creationId xmlns:a16="http://schemas.microsoft.com/office/drawing/2014/main" id="{92AE95B7-09AF-D43B-01AE-3C245999233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465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26585233-A99E-CF44-F5C6-E12DE02C5976}"/>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4C11E89D-3B94-973B-AC42-9C8F94E6361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a:extLst>
              <a:ext uri="{FF2B5EF4-FFF2-40B4-BE49-F238E27FC236}">
                <a16:creationId xmlns:a16="http://schemas.microsoft.com/office/drawing/2014/main" id="{F15B3195-F820-960C-AD8D-384EB1A1692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53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1050BEFA-44B6-1B91-E160-3191927BAAD6}"/>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A45F96C5-6447-C064-9402-DDA28B836D8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a:extLst>
              <a:ext uri="{FF2B5EF4-FFF2-40B4-BE49-F238E27FC236}">
                <a16:creationId xmlns:a16="http://schemas.microsoft.com/office/drawing/2014/main" id="{B14A1A67-13E8-5094-6FF6-06AA313B5AE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1231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79B436E0-5380-BD21-8808-90BC2A8F7193}"/>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1DD99A89-7781-1BB9-33CF-65DADC9499F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a:extLst>
              <a:ext uri="{FF2B5EF4-FFF2-40B4-BE49-F238E27FC236}">
                <a16:creationId xmlns:a16="http://schemas.microsoft.com/office/drawing/2014/main" id="{DB63ED54-71EC-FC96-8B1D-6D3CD0763F2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781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571B8980-4688-8690-024C-2F4960942398}"/>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23672D6D-0A49-90AB-8B8E-1797C4C8973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a:extLst>
              <a:ext uri="{FF2B5EF4-FFF2-40B4-BE49-F238E27FC236}">
                <a16:creationId xmlns:a16="http://schemas.microsoft.com/office/drawing/2014/main" id="{9707E9F5-5EB6-1E8D-CCF2-FC738E25A0F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993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47A8FF98-39CB-40D7-C61D-41807F52E74C}"/>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0165471C-7C8C-A09B-2498-599B1706CF6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3" name="Google Shape;133;p5:notes">
            <a:extLst>
              <a:ext uri="{FF2B5EF4-FFF2-40B4-BE49-F238E27FC236}">
                <a16:creationId xmlns:a16="http://schemas.microsoft.com/office/drawing/2014/main" id="{BC71FB84-C90E-84F6-6591-8584629E4AB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5769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2"/>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efault">
  <p:cSld name="Default 2">
    <p:spTree>
      <p:nvGrpSpPr>
        <p:cNvPr id="1" name="Shape 22"/>
        <p:cNvGrpSpPr/>
        <p:nvPr/>
      </p:nvGrpSpPr>
      <p:grpSpPr>
        <a:xfrm>
          <a:off x="0" y="0"/>
          <a:ext cx="0" cy="0"/>
          <a:chOff x="0" y="0"/>
          <a:chExt cx="0" cy="0"/>
        </a:xfrm>
      </p:grpSpPr>
      <p:sp>
        <p:nvSpPr>
          <p:cNvPr id="23" name="Google Shape;23;p4"/>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24" name="Google Shape;24;p4"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25" name="Google Shape;25;p4"/>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26" name="Google Shape;26;p4"/>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7" name="Google Shape;27;p4"/>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28" name="Google Shape;28;p4"/>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Default">
  <p:cSld name="Default 3">
    <p:spTree>
      <p:nvGrpSpPr>
        <p:cNvPr id="1" name="Shape 29"/>
        <p:cNvGrpSpPr/>
        <p:nvPr/>
      </p:nvGrpSpPr>
      <p:grpSpPr>
        <a:xfrm>
          <a:off x="0" y="0"/>
          <a:ext cx="0" cy="0"/>
          <a:chOff x="0" y="0"/>
          <a:chExt cx="0" cy="0"/>
        </a:xfrm>
      </p:grpSpPr>
      <p:sp>
        <p:nvSpPr>
          <p:cNvPr id="30" name="Google Shape;30;p5"/>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31" name="Google Shape;31;p5"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32" name="Google Shape;32;p5"/>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33" name="Google Shape;33;p5"/>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4" name="Google Shape;34;p5"/>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35" name="Google Shape;35;p5"/>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efault">
  <p:cSld name="Default 4">
    <p:spTree>
      <p:nvGrpSpPr>
        <p:cNvPr id="1" name="Shape 36"/>
        <p:cNvGrpSpPr/>
        <p:nvPr/>
      </p:nvGrpSpPr>
      <p:grpSpPr>
        <a:xfrm>
          <a:off x="0" y="0"/>
          <a:ext cx="0" cy="0"/>
          <a:chOff x="0" y="0"/>
          <a:chExt cx="0" cy="0"/>
        </a:xfrm>
      </p:grpSpPr>
      <p:sp>
        <p:nvSpPr>
          <p:cNvPr id="37" name="Google Shape;37;p6"/>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38" name="Google Shape;38;p6"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39" name="Google Shape;39;p6"/>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40" name="Google Shape;40;p6"/>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1" name="Google Shape;41;p6"/>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42" name="Google Shape;42;p6"/>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efault">
  <p:cSld name="Default 5">
    <p:spTree>
      <p:nvGrpSpPr>
        <p:cNvPr id="1" name="Shape 43"/>
        <p:cNvGrpSpPr/>
        <p:nvPr/>
      </p:nvGrpSpPr>
      <p:grpSpPr>
        <a:xfrm>
          <a:off x="0" y="0"/>
          <a:ext cx="0" cy="0"/>
          <a:chOff x="0" y="0"/>
          <a:chExt cx="0" cy="0"/>
        </a:xfrm>
      </p:grpSpPr>
      <p:sp>
        <p:nvSpPr>
          <p:cNvPr id="44" name="Google Shape;44;p7"/>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45" name="Google Shape;45;p7"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46" name="Google Shape;46;p7"/>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47" name="Google Shape;47;p7"/>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8" name="Google Shape;48;p7"/>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49" name="Google Shape;49;p7"/>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Default">
  <p:cSld name="Default 6">
    <p:spTree>
      <p:nvGrpSpPr>
        <p:cNvPr id="1" name="Shape 50"/>
        <p:cNvGrpSpPr/>
        <p:nvPr/>
      </p:nvGrpSpPr>
      <p:grpSpPr>
        <a:xfrm>
          <a:off x="0" y="0"/>
          <a:ext cx="0" cy="0"/>
          <a:chOff x="0" y="0"/>
          <a:chExt cx="0" cy="0"/>
        </a:xfrm>
      </p:grpSpPr>
      <p:sp>
        <p:nvSpPr>
          <p:cNvPr id="51" name="Google Shape;51;p8"/>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52" name="Google Shape;52;p8"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53" name="Google Shape;53;p8"/>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54" name="Google Shape;54;p8"/>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5" name="Google Shape;55;p8"/>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56" name="Google Shape;56;p8"/>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efault">
  <p:cSld name="Default 7">
    <p:spTree>
      <p:nvGrpSpPr>
        <p:cNvPr id="1" name="Shape 57"/>
        <p:cNvGrpSpPr/>
        <p:nvPr/>
      </p:nvGrpSpPr>
      <p:grpSpPr>
        <a:xfrm>
          <a:off x="0" y="0"/>
          <a:ext cx="0" cy="0"/>
          <a:chOff x="0" y="0"/>
          <a:chExt cx="0" cy="0"/>
        </a:xfrm>
      </p:grpSpPr>
      <p:sp>
        <p:nvSpPr>
          <p:cNvPr id="58" name="Google Shape;58;p9"/>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59" name="Google Shape;59;p9"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60" name="Google Shape;60;p9"/>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61" name="Google Shape;61;p9"/>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2" name="Google Shape;62;p9"/>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63" name="Google Shape;63;p9"/>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Default">
  <p:cSld name="Default 8">
    <p:spTree>
      <p:nvGrpSpPr>
        <p:cNvPr id="1" name="Shape 64"/>
        <p:cNvGrpSpPr/>
        <p:nvPr/>
      </p:nvGrpSpPr>
      <p:grpSpPr>
        <a:xfrm>
          <a:off x="0" y="0"/>
          <a:ext cx="0" cy="0"/>
          <a:chOff x="0" y="0"/>
          <a:chExt cx="0" cy="0"/>
        </a:xfrm>
      </p:grpSpPr>
      <p:sp>
        <p:nvSpPr>
          <p:cNvPr id="65" name="Google Shape;65;p10"/>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66" name="Google Shape;66;p10"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67" name="Google Shape;67;p10"/>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68" name="Google Shape;68;p10"/>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9" name="Google Shape;69;p10"/>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70" name="Google Shape;70;p10"/>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 name="Google Shape;7;p1"/>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pic>
        <p:nvPicPr>
          <p:cNvPr id="8" name="Google Shape;8;p1" descr="image.png"/>
          <p:cNvPicPr preferRelativeResize="0"/>
          <p:nvPr/>
        </p:nvPicPr>
        <p:blipFill rotWithShape="1">
          <a:blip r:embed="rId10">
            <a:alphaModFix/>
          </a:blip>
          <a:srcRect/>
          <a:stretch/>
        </p:blipFill>
        <p:spPr>
          <a:xfrm>
            <a:off x="0" y="38100"/>
            <a:ext cx="1104900" cy="1104900"/>
          </a:xfrm>
          <a:prstGeom prst="rect">
            <a:avLst/>
          </a:prstGeom>
          <a:noFill/>
          <a:ln>
            <a:noFill/>
          </a:ln>
        </p:spPr>
      </p:pic>
      <p:sp>
        <p:nvSpPr>
          <p:cNvPr id="9" name="Google Shape;9;p1"/>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 name="Google Shape;10;p1"/>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solidFill>
            <a:srgbClr val="FFFFFF"/>
          </a:solidFill>
          <a:ln>
            <a:noFill/>
          </a:ln>
        </p:spPr>
        <p:txBody>
          <a:bodyPr spcFirstLastPara="1" wrap="square" lIns="45700" tIns="45700" rIns="45700" bIns="45700" anchor="t" anchorCtr="0">
            <a:noAutofit/>
          </a:bodyPr>
          <a:lstStyle>
            <a:lvl1pPr marL="457200" marR="0" lvl="0"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3pPr>
            <a:lvl4pPr marL="1828800" marR="0" lvl="3"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1"/>
          <p:cNvSpPr txBox="1">
            <a:spLocks noGrp="1"/>
          </p:cNvSpPr>
          <p:nvPr>
            <p:ph type="sldNum" idx="12"/>
          </p:nvPr>
        </p:nvSpPr>
        <p:spPr>
          <a:xfrm>
            <a:off x="8544299" y="304800"/>
            <a:ext cx="203024"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1</a:t>
            </a:fld>
            <a:endParaRPr dirty="0"/>
          </a:p>
        </p:txBody>
      </p:sp>
      <p:sp>
        <p:nvSpPr>
          <p:cNvPr id="76" name="Google Shape;76;p11"/>
          <p:cNvSpPr txBox="1">
            <a:spLocks noGrp="1"/>
          </p:cNvSpPr>
          <p:nvPr>
            <p:ph type="title"/>
          </p:nvPr>
        </p:nvSpPr>
        <p:spPr>
          <a:xfrm>
            <a:off x="821803" y="1308694"/>
            <a:ext cx="7711922" cy="196185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4000"/>
              <a:buFont typeface="Times New Roman"/>
              <a:buNone/>
            </a:pPr>
            <a:r>
              <a:rPr lang="en-US" sz="3000" b="1" dirty="0"/>
              <a:t> Architectural Optimization and Comparative Benchmarking of Attention-Augmented YOLO Models for Deep-Sea Litter Classification</a:t>
            </a:r>
            <a:endParaRPr sz="3000" b="1" dirty="0"/>
          </a:p>
        </p:txBody>
      </p:sp>
      <p:sp>
        <p:nvSpPr>
          <p:cNvPr id="77" name="Google Shape;77;p11"/>
          <p:cNvSpPr/>
          <p:nvPr/>
        </p:nvSpPr>
        <p:spPr>
          <a:xfrm>
            <a:off x="1295400" y="304800"/>
            <a:ext cx="6858000" cy="45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aphicFrame>
        <p:nvGraphicFramePr>
          <p:cNvPr id="78" name="Google Shape;78;p11"/>
          <p:cNvGraphicFramePr/>
          <p:nvPr>
            <p:extLst>
              <p:ext uri="{D42A27DB-BD31-4B8C-83A1-F6EECF244321}">
                <p14:modId xmlns:p14="http://schemas.microsoft.com/office/powerpoint/2010/main" val="3365082071"/>
              </p:ext>
            </p:extLst>
          </p:nvPr>
        </p:nvGraphicFramePr>
        <p:xfrm>
          <a:off x="714787" y="3770956"/>
          <a:ext cx="7983375" cy="1778350"/>
        </p:xfrm>
        <a:graphic>
          <a:graphicData uri="http://schemas.openxmlformats.org/drawingml/2006/table">
            <a:tbl>
              <a:tblPr>
                <a:noFill/>
                <a:tableStyleId>{14A13C47-98B6-40D4-9459-D51E5DD3AEA3}</a:tableStyleId>
              </a:tblPr>
              <a:tblGrid>
                <a:gridCol w="769825">
                  <a:extLst>
                    <a:ext uri="{9D8B030D-6E8A-4147-A177-3AD203B41FA5}">
                      <a16:colId xmlns:a16="http://schemas.microsoft.com/office/drawing/2014/main" val="20000"/>
                    </a:ext>
                  </a:extLst>
                </a:gridCol>
                <a:gridCol w="2263550">
                  <a:extLst>
                    <a:ext uri="{9D8B030D-6E8A-4147-A177-3AD203B41FA5}">
                      <a16:colId xmlns:a16="http://schemas.microsoft.com/office/drawing/2014/main" val="20001"/>
                    </a:ext>
                  </a:extLst>
                </a:gridCol>
                <a:gridCol w="3752500">
                  <a:extLst>
                    <a:ext uri="{9D8B030D-6E8A-4147-A177-3AD203B41FA5}">
                      <a16:colId xmlns:a16="http://schemas.microsoft.com/office/drawing/2014/main" val="20002"/>
                    </a:ext>
                  </a:extLst>
                </a:gridCol>
                <a:gridCol w="1197500">
                  <a:extLst>
                    <a:ext uri="{9D8B030D-6E8A-4147-A177-3AD203B41FA5}">
                      <a16:colId xmlns:a16="http://schemas.microsoft.com/office/drawing/2014/main" val="20003"/>
                    </a:ext>
                  </a:extLst>
                </a:gridCol>
              </a:tblGrid>
              <a:tr h="384718">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u="none" strike="noStrike" cap="none">
                          <a:latin typeface="Times New Roman"/>
                          <a:ea typeface="Times New Roman"/>
                          <a:cs typeface="Times New Roman"/>
                          <a:sym typeface="Times New Roman"/>
                        </a:rPr>
                        <a:t>S.No</a:t>
                      </a:r>
                      <a:endParaRPr sz="1600" b="1" u="none" strike="noStrike" cap="none">
                        <a:latin typeface="Times New Roman"/>
                        <a:ea typeface="Times New Roman"/>
                        <a:cs typeface="Times New Roman"/>
                        <a:sym typeface="Times New Roman"/>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u="none" strike="noStrike" cap="none" dirty="0" err="1">
                          <a:latin typeface="Times New Roman"/>
                          <a:ea typeface="Times New Roman"/>
                          <a:cs typeface="Times New Roman"/>
                          <a:sym typeface="Times New Roman"/>
                        </a:rPr>
                        <a:t>Reg.No</a:t>
                      </a:r>
                      <a:endParaRPr dirty="0"/>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u="none" strike="noStrike" cap="none">
                          <a:latin typeface="Times New Roman"/>
                          <a:ea typeface="Times New Roman"/>
                          <a:cs typeface="Times New Roman"/>
                          <a:sym typeface="Times New Roman"/>
                        </a:rPr>
                        <a:t>Name of the Student</a:t>
                      </a:r>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u="none" strike="noStrike" cap="none">
                          <a:latin typeface="Times New Roman"/>
                          <a:ea typeface="Times New Roman"/>
                          <a:cs typeface="Times New Roman"/>
                          <a:sym typeface="Times New Roman"/>
                        </a:rPr>
                        <a:t>Section</a:t>
                      </a:r>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51132">
                <a:tc>
                  <a:txBody>
                    <a:bodyPr/>
                    <a:lstStyle/>
                    <a:p>
                      <a:pPr marL="0" lvl="0" indent="0" algn="l" rtl="0">
                        <a:lnSpc>
                          <a:spcPct val="171429"/>
                        </a:lnSpc>
                        <a:spcBef>
                          <a:spcPts val="1100"/>
                        </a:spcBef>
                        <a:spcAft>
                          <a:spcPts val="1100"/>
                        </a:spcAft>
                        <a:buNone/>
                      </a:pPr>
                      <a:r>
                        <a:rPr lang="en-US" sz="1450">
                          <a:latin typeface="Times New Roman"/>
                          <a:ea typeface="Times New Roman"/>
                          <a:cs typeface="Times New Roman"/>
                          <a:sym typeface="Times New Roman"/>
                        </a:rPr>
                        <a:t>1</a:t>
                      </a:r>
                      <a:endParaRPr sz="1450">
                        <a:latin typeface="Times New Roman"/>
                        <a:ea typeface="Times New Roman"/>
                        <a:cs typeface="Times New Roman"/>
                        <a:sym typeface="Times New Roman"/>
                      </a:endParaRPr>
                    </a:p>
                  </a:txBody>
                  <a:tcPr marL="76200" marR="76200" marT="68950" marB="689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71429"/>
                        </a:lnSpc>
                        <a:spcBef>
                          <a:spcPts val="1100"/>
                        </a:spcBef>
                        <a:spcAft>
                          <a:spcPts val="1100"/>
                        </a:spcAft>
                        <a:buNone/>
                      </a:pPr>
                      <a:r>
                        <a:rPr lang="en-US" sz="1450" dirty="0">
                          <a:latin typeface="Times New Roman"/>
                          <a:ea typeface="Times New Roman"/>
                          <a:cs typeface="Times New Roman"/>
                          <a:sym typeface="Times New Roman"/>
                        </a:rPr>
                        <a:t>BL.EN.</a:t>
                      </a:r>
                      <a:r>
                        <a:rPr lang="en-US" sz="1450" dirty="0">
                          <a:latin typeface="Times New Roman"/>
                          <a:ea typeface="Times New Roman"/>
                          <a:cs typeface="Times New Roman"/>
                        </a:rPr>
                        <a:t>U4CSE22173</a:t>
                      </a:r>
                      <a:endParaRPr sz="1450" dirty="0">
                        <a:latin typeface="Times New Roman"/>
                        <a:ea typeface="Times New Roman"/>
                        <a:cs typeface="Times New Roman"/>
                        <a:sym typeface="Times New Roman"/>
                      </a:endParaRPr>
                    </a:p>
                  </a:txBody>
                  <a:tcPr marL="76200" marR="76200" marT="68950" marB="689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71429"/>
                        </a:lnSpc>
                        <a:spcBef>
                          <a:spcPts val="1100"/>
                        </a:spcBef>
                        <a:spcAft>
                          <a:spcPts val="1100"/>
                        </a:spcAft>
                        <a:buNone/>
                      </a:pPr>
                      <a:r>
                        <a:rPr lang="en-US" sz="1450" dirty="0">
                          <a:latin typeface="Times New Roman"/>
                          <a:ea typeface="Times New Roman"/>
                          <a:cs typeface="Times New Roman"/>
                          <a:sym typeface="Times New Roman"/>
                        </a:rPr>
                        <a:t>A Tharun</a:t>
                      </a:r>
                      <a:endParaRPr sz="1450" dirty="0">
                        <a:latin typeface="Times New Roman"/>
                        <a:ea typeface="Times New Roman"/>
                        <a:cs typeface="Times New Roman"/>
                        <a:sym typeface="Times New Roman"/>
                      </a:endParaRPr>
                    </a:p>
                  </a:txBody>
                  <a:tcPr marL="76200" marR="76200" marT="68950" marB="689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71429"/>
                        </a:lnSpc>
                        <a:spcBef>
                          <a:spcPts val="1100"/>
                        </a:spcBef>
                        <a:spcAft>
                          <a:spcPts val="1100"/>
                        </a:spcAft>
                        <a:buNone/>
                      </a:pPr>
                      <a:r>
                        <a:rPr lang="en-US" sz="1450" dirty="0">
                          <a:latin typeface="Times New Roman"/>
                          <a:ea typeface="Times New Roman"/>
                          <a:cs typeface="Times New Roman"/>
                          <a:sym typeface="Times New Roman"/>
                        </a:rPr>
                        <a:t>CSE B</a:t>
                      </a:r>
                      <a:endParaRPr sz="1450" dirty="0">
                        <a:latin typeface="Times New Roman"/>
                        <a:ea typeface="Times New Roman"/>
                        <a:cs typeface="Times New Roman"/>
                        <a:sym typeface="Times New Roman"/>
                      </a:endParaRPr>
                    </a:p>
                  </a:txBody>
                  <a:tcPr marL="76200" marR="76200" marT="68950" marB="689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1132">
                <a:tc>
                  <a:txBody>
                    <a:bodyPr/>
                    <a:lstStyle/>
                    <a:p>
                      <a:pPr marL="0" lvl="0" indent="0" algn="l" rtl="0">
                        <a:lnSpc>
                          <a:spcPct val="171429"/>
                        </a:lnSpc>
                        <a:spcBef>
                          <a:spcPts val="1100"/>
                        </a:spcBef>
                        <a:spcAft>
                          <a:spcPts val="1100"/>
                        </a:spcAft>
                        <a:buNone/>
                      </a:pPr>
                      <a:r>
                        <a:rPr lang="en-US" sz="1450">
                          <a:latin typeface="Times New Roman"/>
                          <a:ea typeface="Times New Roman"/>
                          <a:cs typeface="Times New Roman"/>
                          <a:sym typeface="Times New Roman"/>
                        </a:rPr>
                        <a:t>2</a:t>
                      </a:r>
                      <a:endParaRPr sz="1450">
                        <a:latin typeface="Times New Roman"/>
                        <a:ea typeface="Times New Roman"/>
                        <a:cs typeface="Times New Roman"/>
                        <a:sym typeface="Times New Roman"/>
                      </a:endParaRPr>
                    </a:p>
                  </a:txBody>
                  <a:tcPr marL="76200" marR="76200" marT="68950" marB="689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defTabSz="914400" rtl="0" eaLnBrk="1" fontAlgn="auto" latinLnBrk="0" hangingPunct="1">
                        <a:lnSpc>
                          <a:spcPct val="171429"/>
                        </a:lnSpc>
                        <a:spcBef>
                          <a:spcPts val="1100"/>
                        </a:spcBef>
                        <a:spcAft>
                          <a:spcPts val="1100"/>
                        </a:spcAft>
                        <a:buClr>
                          <a:schemeClr val="dk1"/>
                        </a:buClr>
                        <a:buSzPts val="1400"/>
                        <a:buFont typeface="Arial"/>
                        <a:buNone/>
                        <a:tabLst/>
                        <a:defRPr/>
                      </a:pPr>
                      <a:r>
                        <a:rPr lang="en-US" sz="1450" dirty="0">
                          <a:latin typeface="Times New Roman"/>
                          <a:ea typeface="Times New Roman"/>
                          <a:cs typeface="Times New Roman"/>
                          <a:sym typeface="Times New Roman"/>
                        </a:rPr>
                        <a:t>BL.EN.</a:t>
                      </a:r>
                      <a:r>
                        <a:rPr lang="en-US" sz="1450" dirty="0">
                          <a:latin typeface="Times New Roman"/>
                          <a:ea typeface="Times New Roman"/>
                          <a:cs typeface="Times New Roman"/>
                        </a:rPr>
                        <a:t>U4CSE22170</a:t>
                      </a:r>
                      <a:endParaRPr lang="en-US" sz="1450" dirty="0">
                        <a:latin typeface="Times New Roman"/>
                        <a:ea typeface="Times New Roman"/>
                        <a:cs typeface="Times New Roman"/>
                        <a:sym typeface="Times New Roman"/>
                      </a:endParaRPr>
                    </a:p>
                  </a:txBody>
                  <a:tcPr marL="76200" marR="76200" marT="68950" marB="689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lnSpc>
                          <a:spcPct val="171429"/>
                        </a:lnSpc>
                        <a:spcBef>
                          <a:spcPts val="1100"/>
                        </a:spcBef>
                        <a:spcAft>
                          <a:spcPts val="1100"/>
                        </a:spcAft>
                        <a:buClr>
                          <a:schemeClr val="dk1"/>
                        </a:buClr>
                        <a:buSzPts val="1400"/>
                        <a:buFont typeface="Arial"/>
                        <a:buNone/>
                      </a:pPr>
                      <a:r>
                        <a:rPr lang="en-US" sz="1450" u="none" strike="noStrike" cap="none" dirty="0">
                          <a:latin typeface="Times New Roman"/>
                          <a:ea typeface="Times New Roman"/>
                          <a:cs typeface="Times New Roman"/>
                          <a:sym typeface="Times New Roman"/>
                        </a:rPr>
                        <a:t>M Sai Govardhan</a:t>
                      </a:r>
                      <a:endParaRPr sz="1450" u="none" strike="noStrike" cap="none" dirty="0">
                        <a:latin typeface="Times New Roman"/>
                        <a:ea typeface="Times New Roman"/>
                        <a:cs typeface="Times New Roman"/>
                        <a:sym typeface="Times New Roman"/>
                      </a:endParaRPr>
                    </a:p>
                  </a:txBody>
                  <a:tcPr marL="76200" marR="76200" marT="68950" marB="689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defTabSz="914400" rtl="0" eaLnBrk="1" fontAlgn="auto" latinLnBrk="0" hangingPunct="1">
                        <a:lnSpc>
                          <a:spcPct val="171429"/>
                        </a:lnSpc>
                        <a:spcBef>
                          <a:spcPts val="1100"/>
                        </a:spcBef>
                        <a:spcAft>
                          <a:spcPts val="1100"/>
                        </a:spcAft>
                        <a:buClr>
                          <a:schemeClr val="dk1"/>
                        </a:buClr>
                        <a:buSzPts val="1400"/>
                        <a:buFont typeface="Arial"/>
                        <a:buNone/>
                        <a:tabLst/>
                        <a:defRPr/>
                      </a:pPr>
                      <a:r>
                        <a:rPr lang="en-US" sz="1450" dirty="0">
                          <a:latin typeface="Times New Roman"/>
                          <a:ea typeface="Times New Roman"/>
                          <a:cs typeface="Times New Roman"/>
                          <a:sym typeface="Times New Roman"/>
                        </a:rPr>
                        <a:t>CSE B</a:t>
                      </a:r>
                    </a:p>
                  </a:txBody>
                  <a:tcPr marL="76200" marR="76200" marT="68950" marB="689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51132">
                <a:tc>
                  <a:txBody>
                    <a:bodyPr/>
                    <a:lstStyle/>
                    <a:p>
                      <a:pPr marL="0" lvl="0" indent="0" algn="l" rtl="0">
                        <a:lnSpc>
                          <a:spcPct val="171429"/>
                        </a:lnSpc>
                        <a:spcBef>
                          <a:spcPts val="1100"/>
                        </a:spcBef>
                        <a:spcAft>
                          <a:spcPts val="1100"/>
                        </a:spcAft>
                        <a:buNone/>
                      </a:pPr>
                      <a:r>
                        <a:rPr lang="en-US" sz="1450" dirty="0">
                          <a:latin typeface="Times New Roman"/>
                          <a:ea typeface="Times New Roman"/>
                          <a:cs typeface="Times New Roman"/>
                          <a:sym typeface="Times New Roman"/>
                        </a:rPr>
                        <a:t>3</a:t>
                      </a:r>
                      <a:endParaRPr sz="1450" dirty="0">
                        <a:latin typeface="Times New Roman"/>
                        <a:ea typeface="Times New Roman"/>
                        <a:cs typeface="Times New Roman"/>
                        <a:sym typeface="Times New Roman"/>
                      </a:endParaRPr>
                    </a:p>
                  </a:txBody>
                  <a:tcPr marL="76200" marR="76200" marT="68950" marB="6895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defTabSz="914400" rtl="0" eaLnBrk="1" fontAlgn="auto" latinLnBrk="0" hangingPunct="1">
                        <a:lnSpc>
                          <a:spcPct val="171429"/>
                        </a:lnSpc>
                        <a:spcBef>
                          <a:spcPts val="1100"/>
                        </a:spcBef>
                        <a:spcAft>
                          <a:spcPts val="1100"/>
                        </a:spcAft>
                        <a:buClr>
                          <a:schemeClr val="dk1"/>
                        </a:buClr>
                        <a:buSzPts val="1400"/>
                        <a:buFont typeface="Arial"/>
                        <a:buNone/>
                        <a:tabLst/>
                        <a:defRPr/>
                      </a:pPr>
                      <a:r>
                        <a:rPr lang="en-US" sz="1450" dirty="0">
                          <a:latin typeface="Times New Roman"/>
                          <a:ea typeface="Times New Roman"/>
                          <a:cs typeface="Times New Roman"/>
                          <a:sym typeface="Times New Roman"/>
                        </a:rPr>
                        <a:t>BL.EN.U4CSE22044</a:t>
                      </a:r>
                      <a:endParaRPr lang="en-US" sz="1450" u="none" strike="noStrike" cap="none" dirty="0">
                        <a:latin typeface="Times New Roman"/>
                        <a:ea typeface="Times New Roman"/>
                        <a:cs typeface="Times New Roman"/>
                        <a:sym typeface="Times New Roman"/>
                      </a:endParaRPr>
                    </a:p>
                  </a:txBody>
                  <a:tcPr marL="76200" marR="76200" marT="68950" marB="6895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defTabSz="914400" rtl="0" eaLnBrk="1" fontAlgn="auto" latinLnBrk="0" hangingPunct="1">
                        <a:lnSpc>
                          <a:spcPct val="171429"/>
                        </a:lnSpc>
                        <a:spcBef>
                          <a:spcPts val="1100"/>
                        </a:spcBef>
                        <a:spcAft>
                          <a:spcPts val="1100"/>
                        </a:spcAft>
                        <a:buClr>
                          <a:schemeClr val="dk1"/>
                        </a:buClr>
                        <a:buSzPts val="1400"/>
                        <a:buFont typeface="Arial"/>
                        <a:buNone/>
                        <a:tabLst/>
                        <a:defRPr/>
                      </a:pPr>
                      <a:r>
                        <a:rPr lang="en-US" sz="1450" u="none" strike="noStrike" cap="none" dirty="0">
                          <a:latin typeface="Times New Roman"/>
                          <a:ea typeface="Times New Roman"/>
                          <a:cs typeface="Times New Roman"/>
                          <a:sym typeface="Times New Roman"/>
                        </a:rPr>
                        <a:t>P</a:t>
                      </a:r>
                      <a:r>
                        <a:rPr lang="en-US" sz="1450" u="none" strike="noStrike" cap="none" baseline="0" dirty="0">
                          <a:latin typeface="Times New Roman"/>
                          <a:ea typeface="Times New Roman"/>
                          <a:cs typeface="Times New Roman"/>
                          <a:sym typeface="Times New Roman"/>
                        </a:rPr>
                        <a:t> </a:t>
                      </a:r>
                      <a:r>
                        <a:rPr lang="en-US" sz="1450" u="none" strike="noStrike" cap="none" baseline="0" dirty="0" err="1">
                          <a:latin typeface="Times New Roman"/>
                          <a:ea typeface="Times New Roman"/>
                          <a:cs typeface="Times New Roman"/>
                          <a:sym typeface="Times New Roman"/>
                        </a:rPr>
                        <a:t>Jayachetan</a:t>
                      </a:r>
                      <a:endParaRPr lang="en-US" sz="1450" u="none" strike="noStrike" cap="none" dirty="0">
                        <a:latin typeface="Times New Roman"/>
                        <a:ea typeface="Times New Roman"/>
                        <a:cs typeface="Times New Roman"/>
                        <a:sym typeface="Times New Roman"/>
                      </a:endParaRPr>
                    </a:p>
                  </a:txBody>
                  <a:tcPr marL="76200" marR="76200" marT="68950" marB="6895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defTabSz="914400" rtl="0" eaLnBrk="1" fontAlgn="auto" latinLnBrk="0" hangingPunct="1">
                        <a:lnSpc>
                          <a:spcPct val="171429"/>
                        </a:lnSpc>
                        <a:spcBef>
                          <a:spcPts val="1100"/>
                        </a:spcBef>
                        <a:spcAft>
                          <a:spcPts val="1100"/>
                        </a:spcAft>
                        <a:buClr>
                          <a:schemeClr val="dk1"/>
                        </a:buClr>
                        <a:buSzPts val="1400"/>
                        <a:buFont typeface="Arial"/>
                        <a:buNone/>
                        <a:tabLst/>
                        <a:defRPr/>
                      </a:pPr>
                      <a:r>
                        <a:rPr lang="en-US" sz="1450" dirty="0">
                          <a:latin typeface="Times New Roman"/>
                          <a:ea typeface="Times New Roman"/>
                          <a:cs typeface="Times New Roman"/>
                          <a:sym typeface="Times New Roman"/>
                        </a:rPr>
                        <a:t>CSE A</a:t>
                      </a:r>
                      <a:endParaRPr lang="en-US" sz="1450" u="none" strike="noStrike" cap="none" dirty="0">
                        <a:latin typeface="Times New Roman"/>
                        <a:ea typeface="Times New Roman"/>
                        <a:cs typeface="Times New Roman"/>
                        <a:sym typeface="Times New Roman"/>
                      </a:endParaRPr>
                    </a:p>
                  </a:txBody>
                  <a:tcPr marL="76200" marR="76200" marT="68950" marB="6895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293061153"/>
                  </a:ext>
                </a:extLst>
              </a:tr>
            </a:tbl>
          </a:graphicData>
        </a:graphic>
      </p:graphicFrame>
      <p:sp>
        <p:nvSpPr>
          <p:cNvPr id="79" name="Google Shape;79;p11"/>
          <p:cNvSpPr/>
          <p:nvPr/>
        </p:nvSpPr>
        <p:spPr>
          <a:xfrm>
            <a:off x="1143000" y="861500"/>
            <a:ext cx="6858000" cy="146799"/>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Clr>
                <a:schemeClr val="dk1"/>
              </a:buClr>
              <a:buSzPts val="2800"/>
              <a:buFont typeface="Arial"/>
              <a:buNone/>
            </a:pPr>
            <a:r>
              <a:rPr lang="en-US" sz="2800" dirty="0">
                <a:solidFill>
                  <a:schemeClr val="dk1"/>
                </a:solidFill>
              </a:rPr>
              <a:t>19CSE437 – Deep Learning for Computer Vision</a:t>
            </a:r>
            <a:endParaRPr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dirty="0"/>
          </a:p>
        </p:txBody>
      </p:sp>
      <p:sp>
        <p:nvSpPr>
          <p:cNvPr id="80" name="Google Shape;80;p11"/>
          <p:cNvSpPr txBox="1"/>
          <p:nvPr/>
        </p:nvSpPr>
        <p:spPr>
          <a:xfrm>
            <a:off x="714787" y="3173950"/>
            <a:ext cx="598008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dk1"/>
                </a:solidFill>
              </a:rPr>
              <a:t>Team Number</a:t>
            </a:r>
            <a:r>
              <a:rPr lang="en-US" sz="2000" b="1" dirty="0"/>
              <a:t> : 3</a:t>
            </a:r>
            <a:endParaRPr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E85AF2C8-EC74-53B2-B716-234C92F96ACC}"/>
            </a:ext>
          </a:extLst>
        </p:cNvPr>
        <p:cNvGrpSpPr/>
        <p:nvPr/>
      </p:nvGrpSpPr>
      <p:grpSpPr>
        <a:xfrm>
          <a:off x="0" y="0"/>
          <a:ext cx="0" cy="0"/>
          <a:chOff x="0" y="0"/>
          <a:chExt cx="0" cy="0"/>
        </a:xfrm>
      </p:grpSpPr>
      <p:sp>
        <p:nvSpPr>
          <p:cNvPr id="135" name="Google Shape;135;p19">
            <a:extLst>
              <a:ext uri="{FF2B5EF4-FFF2-40B4-BE49-F238E27FC236}">
                <a16:creationId xmlns:a16="http://schemas.microsoft.com/office/drawing/2014/main" id="{373F7DF7-011B-EDE8-4F5E-37B6D55024E0}"/>
              </a:ext>
            </a:extLst>
          </p:cNvPr>
          <p:cNvSpPr txBox="1">
            <a:spLocks noGrp="1"/>
          </p:cNvSpPr>
          <p:nvPr>
            <p:ph type="sldNum" idx="12"/>
          </p:nvPr>
        </p:nvSpPr>
        <p:spPr>
          <a:xfrm>
            <a:off x="8268929" y="381000"/>
            <a:ext cx="341671" cy="52318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9</a:t>
            </a:r>
          </a:p>
          <a:p>
            <a:pPr marL="0" lvl="0" indent="0" algn="r" rtl="0">
              <a:lnSpc>
                <a:spcPct val="100000"/>
              </a:lnSpc>
              <a:spcBef>
                <a:spcPts val="0"/>
              </a:spcBef>
              <a:spcAft>
                <a:spcPts val="0"/>
              </a:spcAft>
              <a:buClr>
                <a:srgbClr val="000000"/>
              </a:buClr>
              <a:buSzPts val="1400"/>
              <a:buFont typeface="Arial"/>
              <a:buNone/>
            </a:pPr>
            <a:endParaRPr dirty="0"/>
          </a:p>
        </p:txBody>
      </p:sp>
      <p:sp>
        <p:nvSpPr>
          <p:cNvPr id="136" name="Google Shape;136;p19">
            <a:extLst>
              <a:ext uri="{FF2B5EF4-FFF2-40B4-BE49-F238E27FC236}">
                <a16:creationId xmlns:a16="http://schemas.microsoft.com/office/drawing/2014/main" id="{4C297E5D-4720-8162-A0CC-B5E302D18E6B}"/>
              </a:ext>
            </a:extLst>
          </p:cNvPr>
          <p:cNvSpPr txBox="1">
            <a:spLocks noGrp="1"/>
          </p:cNvSpPr>
          <p:nvPr>
            <p:ph type="title"/>
          </p:nvPr>
        </p:nvSpPr>
        <p:spPr>
          <a:xfrm>
            <a:off x="805070" y="-294723"/>
            <a:ext cx="7891669" cy="1914801"/>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System </a:t>
            </a:r>
            <a:r>
              <a:rPr lang="en-US" sz="3200" dirty="0" err="1">
                <a:latin typeface="Times New Roman"/>
                <a:ea typeface="Times New Roman"/>
                <a:cs typeface="Times New Roman"/>
                <a:sym typeface="Times New Roman"/>
              </a:rPr>
              <a:t>Architecture:Attention</a:t>
            </a:r>
            <a:r>
              <a:rPr lang="en-US" sz="3200" dirty="0">
                <a:latin typeface="Times New Roman"/>
                <a:ea typeface="Times New Roman"/>
                <a:cs typeface="Times New Roman"/>
                <a:sym typeface="Times New Roman"/>
              </a:rPr>
              <a:t> at skip Connection</a:t>
            </a:r>
            <a:endParaRPr dirty="0"/>
          </a:p>
        </p:txBody>
      </p:sp>
      <p:pic>
        <p:nvPicPr>
          <p:cNvPr id="3" name="Picture 2">
            <a:extLst>
              <a:ext uri="{FF2B5EF4-FFF2-40B4-BE49-F238E27FC236}">
                <a16:creationId xmlns:a16="http://schemas.microsoft.com/office/drawing/2014/main" id="{7E7A3207-6082-F4A0-BC4E-3C7F90470B97}"/>
              </a:ext>
            </a:extLst>
          </p:cNvPr>
          <p:cNvPicPr>
            <a:picLocks noChangeAspect="1"/>
          </p:cNvPicPr>
          <p:nvPr/>
        </p:nvPicPr>
        <p:blipFill>
          <a:blip r:embed="rId3"/>
          <a:stretch>
            <a:fillRect/>
          </a:stretch>
        </p:blipFill>
        <p:spPr>
          <a:xfrm>
            <a:off x="805071" y="1421296"/>
            <a:ext cx="7643190" cy="4641574"/>
          </a:xfrm>
          <a:prstGeom prst="rect">
            <a:avLst/>
          </a:prstGeom>
        </p:spPr>
      </p:pic>
    </p:spTree>
    <p:extLst>
      <p:ext uri="{BB962C8B-B14F-4D97-AF65-F5344CB8AC3E}">
        <p14:creationId xmlns:p14="http://schemas.microsoft.com/office/powerpoint/2010/main" val="2133070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6FE106F6-611B-A7D6-34FB-B4DBEDF9E50E}"/>
            </a:ext>
          </a:extLst>
        </p:cNvPr>
        <p:cNvGrpSpPr/>
        <p:nvPr/>
      </p:nvGrpSpPr>
      <p:grpSpPr>
        <a:xfrm>
          <a:off x="0" y="0"/>
          <a:ext cx="0" cy="0"/>
          <a:chOff x="0" y="0"/>
          <a:chExt cx="0" cy="0"/>
        </a:xfrm>
      </p:grpSpPr>
      <p:sp>
        <p:nvSpPr>
          <p:cNvPr id="135" name="Google Shape;135;p19">
            <a:extLst>
              <a:ext uri="{FF2B5EF4-FFF2-40B4-BE49-F238E27FC236}">
                <a16:creationId xmlns:a16="http://schemas.microsoft.com/office/drawing/2014/main" id="{2534ECEE-65C7-B48A-61C7-FBFBAC67E509}"/>
              </a:ext>
            </a:extLst>
          </p:cNvPr>
          <p:cNvSpPr txBox="1">
            <a:spLocks noGrp="1"/>
          </p:cNvSpPr>
          <p:nvPr>
            <p:ph type="sldNum" idx="12"/>
          </p:nvPr>
        </p:nvSpPr>
        <p:spPr>
          <a:xfrm>
            <a:off x="8268929" y="381000"/>
            <a:ext cx="341671" cy="52318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8</a:t>
            </a:r>
          </a:p>
          <a:p>
            <a:pPr marL="0" lvl="0" indent="0" algn="r" rtl="0">
              <a:lnSpc>
                <a:spcPct val="100000"/>
              </a:lnSpc>
              <a:spcBef>
                <a:spcPts val="0"/>
              </a:spcBef>
              <a:spcAft>
                <a:spcPts val="0"/>
              </a:spcAft>
              <a:buClr>
                <a:srgbClr val="000000"/>
              </a:buClr>
              <a:buSzPts val="1400"/>
              <a:buFont typeface="Arial"/>
              <a:buNone/>
            </a:pPr>
            <a:endParaRPr dirty="0"/>
          </a:p>
        </p:txBody>
      </p:sp>
      <p:sp>
        <p:nvSpPr>
          <p:cNvPr id="136" name="Google Shape;136;p19">
            <a:extLst>
              <a:ext uri="{FF2B5EF4-FFF2-40B4-BE49-F238E27FC236}">
                <a16:creationId xmlns:a16="http://schemas.microsoft.com/office/drawing/2014/main" id="{DF582E7C-C3F7-4BDE-2BAA-45ABEB7FF768}"/>
              </a:ext>
            </a:extLst>
          </p:cNvPr>
          <p:cNvSpPr txBox="1">
            <a:spLocks noGrp="1"/>
          </p:cNvSpPr>
          <p:nvPr>
            <p:ph type="title"/>
          </p:nvPr>
        </p:nvSpPr>
        <p:spPr>
          <a:xfrm>
            <a:off x="1123122" y="-294723"/>
            <a:ext cx="7563678" cy="1984375"/>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System </a:t>
            </a:r>
            <a:r>
              <a:rPr lang="en-US" sz="3200" dirty="0" err="1">
                <a:latin typeface="Times New Roman"/>
                <a:ea typeface="Times New Roman"/>
                <a:cs typeface="Times New Roman"/>
                <a:sym typeface="Times New Roman"/>
              </a:rPr>
              <a:t>Architecture:Attention</a:t>
            </a:r>
            <a:r>
              <a:rPr lang="en-US" sz="3200" dirty="0">
                <a:latin typeface="Times New Roman"/>
                <a:ea typeface="Times New Roman"/>
                <a:cs typeface="Times New Roman"/>
                <a:sym typeface="Times New Roman"/>
              </a:rPr>
              <a:t> at Layer 17 and 24</a:t>
            </a:r>
            <a:endParaRPr dirty="0"/>
          </a:p>
        </p:txBody>
      </p:sp>
      <p:pic>
        <p:nvPicPr>
          <p:cNvPr id="3" name="Picture 2">
            <a:extLst>
              <a:ext uri="{FF2B5EF4-FFF2-40B4-BE49-F238E27FC236}">
                <a16:creationId xmlns:a16="http://schemas.microsoft.com/office/drawing/2014/main" id="{B269A540-2057-7B81-67FA-C88AD8B6C5AB}"/>
              </a:ext>
            </a:extLst>
          </p:cNvPr>
          <p:cNvPicPr>
            <a:picLocks noChangeAspect="1"/>
          </p:cNvPicPr>
          <p:nvPr/>
        </p:nvPicPr>
        <p:blipFill>
          <a:blip r:embed="rId3"/>
          <a:stretch>
            <a:fillRect/>
          </a:stretch>
        </p:blipFill>
        <p:spPr>
          <a:xfrm>
            <a:off x="934277" y="1282149"/>
            <a:ext cx="7334651" cy="4750904"/>
          </a:xfrm>
          <a:prstGeom prst="rect">
            <a:avLst/>
          </a:prstGeom>
        </p:spPr>
      </p:pic>
    </p:spTree>
    <p:extLst>
      <p:ext uri="{BB962C8B-B14F-4D97-AF65-F5344CB8AC3E}">
        <p14:creationId xmlns:p14="http://schemas.microsoft.com/office/powerpoint/2010/main" val="1405421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9AF32549-E615-04DF-9C99-365F0150C5CB}"/>
            </a:ext>
          </a:extLst>
        </p:cNvPr>
        <p:cNvGrpSpPr/>
        <p:nvPr/>
      </p:nvGrpSpPr>
      <p:grpSpPr>
        <a:xfrm>
          <a:off x="0" y="0"/>
          <a:ext cx="0" cy="0"/>
          <a:chOff x="0" y="0"/>
          <a:chExt cx="0" cy="0"/>
        </a:xfrm>
      </p:grpSpPr>
      <p:sp>
        <p:nvSpPr>
          <p:cNvPr id="135" name="Google Shape;135;p19">
            <a:extLst>
              <a:ext uri="{FF2B5EF4-FFF2-40B4-BE49-F238E27FC236}">
                <a16:creationId xmlns:a16="http://schemas.microsoft.com/office/drawing/2014/main" id="{0B5B29E2-7636-647B-05D6-9FF7D7835FED}"/>
              </a:ext>
            </a:extLst>
          </p:cNvPr>
          <p:cNvSpPr txBox="1">
            <a:spLocks noGrp="1"/>
          </p:cNvSpPr>
          <p:nvPr>
            <p:ph type="sldNum" idx="12"/>
          </p:nvPr>
        </p:nvSpPr>
        <p:spPr>
          <a:xfrm>
            <a:off x="8268929" y="381000"/>
            <a:ext cx="341671" cy="52318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8</a:t>
            </a:r>
          </a:p>
          <a:p>
            <a:pPr marL="0" lvl="0" indent="0" algn="r" rtl="0">
              <a:lnSpc>
                <a:spcPct val="100000"/>
              </a:lnSpc>
              <a:spcBef>
                <a:spcPts val="0"/>
              </a:spcBef>
              <a:spcAft>
                <a:spcPts val="0"/>
              </a:spcAft>
              <a:buClr>
                <a:srgbClr val="000000"/>
              </a:buClr>
              <a:buSzPts val="1400"/>
              <a:buFont typeface="Arial"/>
              <a:buNone/>
            </a:pPr>
            <a:endParaRPr dirty="0"/>
          </a:p>
        </p:txBody>
      </p:sp>
      <p:sp>
        <p:nvSpPr>
          <p:cNvPr id="136" name="Google Shape;136;p19">
            <a:extLst>
              <a:ext uri="{FF2B5EF4-FFF2-40B4-BE49-F238E27FC236}">
                <a16:creationId xmlns:a16="http://schemas.microsoft.com/office/drawing/2014/main" id="{DC6CE024-8CDF-89E4-517C-B285639E5A67}"/>
              </a:ext>
            </a:extLst>
          </p:cNvPr>
          <p:cNvSpPr txBox="1">
            <a:spLocks noGrp="1"/>
          </p:cNvSpPr>
          <p:nvPr>
            <p:ph type="title"/>
          </p:nvPr>
        </p:nvSpPr>
        <p:spPr>
          <a:xfrm>
            <a:off x="1123122" y="-294723"/>
            <a:ext cx="7563678" cy="1984375"/>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System </a:t>
            </a:r>
            <a:r>
              <a:rPr lang="en-US" sz="3200" dirty="0" err="1">
                <a:latin typeface="Times New Roman"/>
                <a:ea typeface="Times New Roman"/>
                <a:cs typeface="Times New Roman"/>
                <a:sym typeface="Times New Roman"/>
              </a:rPr>
              <a:t>Architecture:Attention</a:t>
            </a:r>
            <a:r>
              <a:rPr lang="en-US" sz="3200" dirty="0">
                <a:latin typeface="Times New Roman"/>
                <a:ea typeface="Times New Roman"/>
                <a:cs typeface="Times New Roman"/>
                <a:sym typeface="Times New Roman"/>
              </a:rPr>
              <a:t> at Layer 14 and 21</a:t>
            </a:r>
            <a:endParaRPr dirty="0"/>
          </a:p>
        </p:txBody>
      </p:sp>
      <p:pic>
        <p:nvPicPr>
          <p:cNvPr id="4" name="Picture 3">
            <a:extLst>
              <a:ext uri="{FF2B5EF4-FFF2-40B4-BE49-F238E27FC236}">
                <a16:creationId xmlns:a16="http://schemas.microsoft.com/office/drawing/2014/main" id="{54236F99-93EA-78CD-71A2-52CF66B74DFF}"/>
              </a:ext>
            </a:extLst>
          </p:cNvPr>
          <p:cNvPicPr>
            <a:picLocks noChangeAspect="1"/>
          </p:cNvPicPr>
          <p:nvPr/>
        </p:nvPicPr>
        <p:blipFill>
          <a:blip r:embed="rId3"/>
          <a:stretch>
            <a:fillRect/>
          </a:stretch>
        </p:blipFill>
        <p:spPr>
          <a:xfrm>
            <a:off x="1123123" y="1202634"/>
            <a:ext cx="7145806" cy="4969565"/>
          </a:xfrm>
          <a:prstGeom prst="rect">
            <a:avLst/>
          </a:prstGeom>
        </p:spPr>
      </p:pic>
    </p:spTree>
    <p:extLst>
      <p:ext uri="{BB962C8B-B14F-4D97-AF65-F5344CB8AC3E}">
        <p14:creationId xmlns:p14="http://schemas.microsoft.com/office/powerpoint/2010/main" val="863510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10</a:t>
            </a:r>
            <a:endParaRPr dirty="0"/>
          </a:p>
        </p:txBody>
      </p:sp>
      <p:sp>
        <p:nvSpPr>
          <p:cNvPr id="151" name="Google Shape;151;p21"/>
          <p:cNvSpPr txBox="1"/>
          <p:nvPr/>
        </p:nvSpPr>
        <p:spPr>
          <a:xfrm>
            <a:off x="3317534" y="381000"/>
            <a:ext cx="2599865"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dirty="0"/>
              <a:t>Methodology</a:t>
            </a:r>
            <a:endParaRPr sz="3200" dirty="0"/>
          </a:p>
        </p:txBody>
      </p:sp>
      <p:sp>
        <p:nvSpPr>
          <p:cNvPr id="3" name="TextBox 2"/>
          <p:cNvSpPr txBox="1"/>
          <p:nvPr/>
        </p:nvSpPr>
        <p:spPr>
          <a:xfrm>
            <a:off x="831273" y="1874142"/>
            <a:ext cx="7457270" cy="8894743"/>
          </a:xfrm>
          <a:prstGeom prst="rect">
            <a:avLst/>
          </a:prstGeom>
          <a:noFill/>
        </p:spPr>
        <p:txBody>
          <a:bodyPr wrap="square" rtlCol="0">
            <a:spAutoFit/>
          </a:bodyPr>
          <a:lstStyle/>
          <a:p>
            <a:pPr>
              <a:buNone/>
            </a:pPr>
            <a:r>
              <a:rPr lang="en-US" sz="1800" b="1" dirty="0"/>
              <a:t>1.Dataset Annotation</a:t>
            </a:r>
            <a:endParaRPr lang="en-US" sz="1800" dirty="0"/>
          </a:p>
          <a:p>
            <a:pPr>
              <a:buFont typeface="Arial" panose="020B0604020202020204" pitchFamily="34" charset="0"/>
              <a:buChar char="•"/>
            </a:pPr>
            <a:r>
              <a:rPr lang="en-US" sz="1800" dirty="0"/>
              <a:t>Manual annotation performed using </a:t>
            </a:r>
            <a:r>
              <a:rPr lang="en-US" sz="1800" dirty="0" err="1"/>
              <a:t>Roboflow</a:t>
            </a:r>
            <a:r>
              <a:rPr lang="en-US" sz="1800" dirty="0"/>
              <a:t> to create bounding boxes around objects of interest.</a:t>
            </a:r>
          </a:p>
          <a:p>
            <a:pPr>
              <a:buFont typeface="Arial" panose="020B0604020202020204" pitchFamily="34" charset="0"/>
              <a:buChar char="•"/>
            </a:pPr>
            <a:r>
              <a:rPr lang="en-US" sz="1800" dirty="0"/>
              <a:t>Annotations converted into YOLO-compatible format for training.</a:t>
            </a:r>
          </a:p>
          <a:p>
            <a:endParaRPr lang="en-US" sz="1800" dirty="0"/>
          </a:p>
          <a:p>
            <a:pPr>
              <a:buNone/>
            </a:pPr>
            <a:r>
              <a:rPr lang="en-US" sz="1800" b="1" dirty="0"/>
              <a:t>2. Data Preprocessing</a:t>
            </a:r>
            <a:endParaRPr lang="en-US" sz="1800" dirty="0"/>
          </a:p>
          <a:p>
            <a:pPr>
              <a:buFont typeface="Arial" panose="020B0604020202020204" pitchFamily="34" charset="0"/>
              <a:buChar char="•"/>
            </a:pPr>
            <a:r>
              <a:rPr lang="en-US" sz="1800" dirty="0"/>
              <a:t>Images resized to standard dimensions (416×416 and 640×640 pixels) to maintain consistency.</a:t>
            </a:r>
          </a:p>
          <a:p>
            <a:pPr>
              <a:buFont typeface="Arial" panose="020B0604020202020204" pitchFamily="34" charset="0"/>
              <a:buChar char="•"/>
            </a:pPr>
            <a:r>
              <a:rPr lang="en-US" sz="1800" dirty="0"/>
              <a:t>Normalization applied to enhance model training efficiency and accuracy.</a:t>
            </a:r>
          </a:p>
          <a:p>
            <a:r>
              <a:rPr lang="en-US" sz="1800" dirty="0"/>
              <a:t>Dataset Split:</a:t>
            </a:r>
          </a:p>
          <a:p>
            <a:pPr marL="285750" indent="-285750">
              <a:buFont typeface="Arial" panose="020B0604020202020204" pitchFamily="34" charset="0"/>
              <a:buChar char="•"/>
            </a:pPr>
            <a:r>
              <a:rPr lang="en-US" sz="1800" dirty="0"/>
              <a:t>Train 2500 images</a:t>
            </a:r>
          </a:p>
          <a:p>
            <a:pPr marL="285750" indent="-285750">
              <a:buFont typeface="Arial" panose="020B0604020202020204" pitchFamily="34" charset="0"/>
              <a:buChar char="•"/>
            </a:pPr>
            <a:r>
              <a:rPr lang="en-US" sz="1800" dirty="0"/>
              <a:t>Test 266 images</a:t>
            </a:r>
          </a:p>
          <a:p>
            <a:pPr marL="285750" indent="-285750">
              <a:buFont typeface="Arial" panose="020B0604020202020204" pitchFamily="34" charset="0"/>
              <a:buChar char="•"/>
            </a:pPr>
            <a:r>
              <a:rPr lang="en-US" sz="1800" dirty="0"/>
              <a:t>Valid 266 images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IN" sz="2000" dirty="0"/>
          </a:p>
        </p:txBody>
      </p:sp>
    </p:spTree>
    <p:extLst>
      <p:ext uri="{BB962C8B-B14F-4D97-AF65-F5344CB8AC3E}">
        <p14:creationId xmlns:p14="http://schemas.microsoft.com/office/powerpoint/2010/main" val="83212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a:extLst>
            <a:ext uri="{FF2B5EF4-FFF2-40B4-BE49-F238E27FC236}">
              <a16:creationId xmlns:a16="http://schemas.microsoft.com/office/drawing/2014/main" id="{274CAA2A-6BEA-17DA-D8C2-19A7434EBE3D}"/>
            </a:ext>
          </a:extLst>
        </p:cNvPr>
        <p:cNvGrpSpPr/>
        <p:nvPr/>
      </p:nvGrpSpPr>
      <p:grpSpPr>
        <a:xfrm>
          <a:off x="0" y="0"/>
          <a:ext cx="0" cy="0"/>
          <a:chOff x="0" y="0"/>
          <a:chExt cx="0" cy="0"/>
        </a:xfrm>
      </p:grpSpPr>
      <p:sp>
        <p:nvSpPr>
          <p:cNvPr id="150" name="Google Shape;150;p21">
            <a:extLst>
              <a:ext uri="{FF2B5EF4-FFF2-40B4-BE49-F238E27FC236}">
                <a16:creationId xmlns:a16="http://schemas.microsoft.com/office/drawing/2014/main" id="{8C59BED7-A477-BF46-D8BC-1D1AF9A9823B}"/>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11</a:t>
            </a:r>
            <a:endParaRPr dirty="0"/>
          </a:p>
        </p:txBody>
      </p:sp>
      <p:sp>
        <p:nvSpPr>
          <p:cNvPr id="151" name="Google Shape;151;p21">
            <a:extLst>
              <a:ext uri="{FF2B5EF4-FFF2-40B4-BE49-F238E27FC236}">
                <a16:creationId xmlns:a16="http://schemas.microsoft.com/office/drawing/2014/main" id="{9FFA4FF3-085F-B58C-B75D-8717964001C0}"/>
              </a:ext>
            </a:extLst>
          </p:cNvPr>
          <p:cNvSpPr txBox="1"/>
          <p:nvPr/>
        </p:nvSpPr>
        <p:spPr>
          <a:xfrm>
            <a:off x="3317534" y="381000"/>
            <a:ext cx="2599865"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dirty="0"/>
              <a:t>Methodology</a:t>
            </a:r>
            <a:endParaRPr sz="3200" dirty="0"/>
          </a:p>
        </p:txBody>
      </p:sp>
      <p:sp>
        <p:nvSpPr>
          <p:cNvPr id="3" name="TextBox 2">
            <a:extLst>
              <a:ext uri="{FF2B5EF4-FFF2-40B4-BE49-F238E27FC236}">
                <a16:creationId xmlns:a16="http://schemas.microsoft.com/office/drawing/2014/main" id="{09227D94-80FC-5D36-5FEE-6CE7D220B245}"/>
              </a:ext>
            </a:extLst>
          </p:cNvPr>
          <p:cNvSpPr txBox="1"/>
          <p:nvPr/>
        </p:nvSpPr>
        <p:spPr>
          <a:xfrm>
            <a:off x="793102" y="1399592"/>
            <a:ext cx="7495441" cy="9448740"/>
          </a:xfrm>
          <a:prstGeom prst="rect">
            <a:avLst/>
          </a:prstGeom>
          <a:noFill/>
        </p:spPr>
        <p:txBody>
          <a:bodyPr wrap="square" rtlCol="0">
            <a:spAutoFit/>
          </a:bodyPr>
          <a:lstStyle/>
          <a:p>
            <a:pPr>
              <a:buNone/>
            </a:pPr>
            <a:r>
              <a:rPr lang="en-US" sz="1800" b="1" dirty="0"/>
              <a:t>3.Model Development with Novelty</a:t>
            </a:r>
            <a:endParaRPr lang="en-US" sz="1800" dirty="0"/>
          </a:p>
          <a:p>
            <a:r>
              <a:rPr lang="en-US" sz="1800" b="1" dirty="0">
                <a:highlight>
                  <a:srgbClr val="FFFF00"/>
                </a:highlight>
              </a:rPr>
              <a:t>Utilized multiple YOLO-based models including:</a:t>
            </a:r>
          </a:p>
          <a:p>
            <a:pPr marL="742950" lvl="1" indent="-285750">
              <a:buFont typeface="Arial" panose="020B0604020202020204" pitchFamily="34" charset="0"/>
              <a:buChar char="•"/>
            </a:pPr>
            <a:r>
              <a:rPr lang="en-US" sz="1800" b="1" dirty="0">
                <a:highlight>
                  <a:srgbClr val="FFFF00"/>
                </a:highlight>
              </a:rPr>
              <a:t>YOLO integrated with ResNet50 backbone to improve feature extraction.</a:t>
            </a:r>
          </a:p>
          <a:p>
            <a:pPr marL="742950" lvl="1" indent="-285750">
              <a:buFont typeface="Arial" panose="020B0604020202020204" pitchFamily="34" charset="0"/>
              <a:buChar char="•"/>
            </a:pPr>
            <a:r>
              <a:rPr lang="en-US" sz="1800" b="1" dirty="0">
                <a:highlight>
                  <a:srgbClr val="FFFF00"/>
                </a:highlight>
              </a:rPr>
              <a:t>YOLO models enhanced with attention layers inserted at various depths (layers 10, 14, 17, 20, 23) to focus on relevant features.</a:t>
            </a:r>
          </a:p>
          <a:p>
            <a:pPr marL="742950" lvl="1" indent="-285750">
              <a:buFont typeface="Arial" panose="020B0604020202020204" pitchFamily="34" charset="0"/>
              <a:buChar char="•"/>
            </a:pPr>
            <a:r>
              <a:rPr lang="en-US" sz="1800" b="1" dirty="0">
                <a:highlight>
                  <a:srgbClr val="FFFF00"/>
                </a:highlight>
              </a:rPr>
              <a:t>Standard YOLO versions (v5, v9, v10, v11, v12) for baseline comparison.</a:t>
            </a:r>
          </a:p>
          <a:p>
            <a:pPr marL="457200" lvl="1"/>
            <a:endParaRPr lang="en-US" sz="1800" dirty="0"/>
          </a:p>
          <a:p>
            <a:pPr>
              <a:buNone/>
            </a:pPr>
            <a:r>
              <a:rPr lang="en-US" sz="1800" b="1" dirty="0"/>
              <a:t>4. Object Detection &amp; Performance Evaluation</a:t>
            </a:r>
            <a:endParaRPr lang="en-US" sz="1800" dirty="0"/>
          </a:p>
          <a:p>
            <a:pPr>
              <a:buFont typeface="Arial" panose="020B0604020202020204" pitchFamily="34" charset="0"/>
              <a:buChar char="•"/>
            </a:pPr>
            <a:r>
              <a:rPr lang="en-US" sz="1800" dirty="0"/>
              <a:t>Predicted objects using bounding boxes and classes.</a:t>
            </a:r>
          </a:p>
          <a:p>
            <a:endParaRPr lang="en-US" sz="1800" dirty="0"/>
          </a:p>
          <a:p>
            <a:pPr>
              <a:buFont typeface="Arial" panose="020B0604020202020204" pitchFamily="34" charset="0"/>
              <a:buChar char="•"/>
            </a:pPr>
            <a:r>
              <a:rPr lang="en-US" sz="1800" dirty="0"/>
              <a:t>Evaluation metrics such as Precision, Recall, and mean Average Precision at </a:t>
            </a:r>
            <a:r>
              <a:rPr lang="en-US" sz="1800" dirty="0" err="1"/>
              <a:t>IoU</a:t>
            </a:r>
            <a:r>
              <a:rPr lang="en-US" sz="1800" dirty="0"/>
              <a:t> 0.5 (mAP@0.5) were used to quantify performance and effectiveness.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IN" sz="2000" dirty="0"/>
          </a:p>
        </p:txBody>
      </p:sp>
    </p:spTree>
    <p:extLst>
      <p:ext uri="{BB962C8B-B14F-4D97-AF65-F5344CB8AC3E}">
        <p14:creationId xmlns:p14="http://schemas.microsoft.com/office/powerpoint/2010/main" val="2013083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sldNum" idx="12"/>
          </p:nvPr>
        </p:nvSpPr>
        <p:spPr>
          <a:xfrm>
            <a:off x="8249265" y="381000"/>
            <a:ext cx="361335"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12</a:t>
            </a:r>
            <a:endParaRPr dirty="0"/>
          </a:p>
        </p:txBody>
      </p:sp>
      <p:sp>
        <p:nvSpPr>
          <p:cNvPr id="136" name="Google Shape;136;p19"/>
          <p:cNvSpPr txBox="1">
            <a:spLocks noGrp="1"/>
          </p:cNvSpPr>
          <p:nvPr>
            <p:ph type="title"/>
          </p:nvPr>
        </p:nvSpPr>
        <p:spPr>
          <a:xfrm>
            <a:off x="457200" y="-294724"/>
            <a:ext cx="8229600" cy="2350235"/>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Proposed Method diagram</a:t>
            </a:r>
            <a:endParaRPr dirty="0"/>
          </a:p>
        </p:txBody>
      </p:sp>
      <p:sp>
        <p:nvSpPr>
          <p:cNvPr id="3" name="TextBox 2"/>
          <p:cNvSpPr txBox="1"/>
          <p:nvPr/>
        </p:nvSpPr>
        <p:spPr>
          <a:xfrm>
            <a:off x="718457" y="2308122"/>
            <a:ext cx="7530808" cy="523220"/>
          </a:xfrm>
          <a:prstGeom prst="rect">
            <a:avLst/>
          </a:prstGeom>
          <a:noFill/>
        </p:spPr>
        <p:txBody>
          <a:bodyPr wrap="square" rtlCol="0">
            <a:spAutoFit/>
          </a:bodyPr>
          <a:lstStyle/>
          <a:p>
            <a:endParaRPr lang="en-US" dirty="0"/>
          </a:p>
          <a:p>
            <a:r>
              <a:rPr lang="en-US" dirty="0"/>
              <a:t>-</a:t>
            </a:r>
            <a:endParaRPr lang="en-IN" sz="1600" dirty="0"/>
          </a:p>
        </p:txBody>
      </p:sp>
      <p:pic>
        <p:nvPicPr>
          <p:cNvPr id="4" name="Picture 3">
            <a:extLst>
              <a:ext uri="{FF2B5EF4-FFF2-40B4-BE49-F238E27FC236}">
                <a16:creationId xmlns:a16="http://schemas.microsoft.com/office/drawing/2014/main" id="{BFAF1A23-94FD-D0DB-8FA2-60569174E28B}"/>
              </a:ext>
            </a:extLst>
          </p:cNvPr>
          <p:cNvPicPr>
            <a:picLocks noChangeAspect="1"/>
          </p:cNvPicPr>
          <p:nvPr/>
        </p:nvPicPr>
        <p:blipFill>
          <a:blip r:embed="rId3"/>
          <a:stretch>
            <a:fillRect/>
          </a:stretch>
        </p:blipFill>
        <p:spPr>
          <a:xfrm>
            <a:off x="2229322" y="1459459"/>
            <a:ext cx="4254605" cy="4535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13</a:t>
            </a:r>
            <a:endParaRPr dirty="0"/>
          </a:p>
        </p:txBody>
      </p:sp>
      <p:sp>
        <p:nvSpPr>
          <p:cNvPr id="151" name="Google Shape;151;p21"/>
          <p:cNvSpPr txBox="1"/>
          <p:nvPr/>
        </p:nvSpPr>
        <p:spPr>
          <a:xfrm>
            <a:off x="3309976" y="438307"/>
            <a:ext cx="2985025"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Dataset Details</a:t>
            </a:r>
            <a:endParaRPr dirty="0"/>
          </a:p>
        </p:txBody>
      </p:sp>
      <p:sp>
        <p:nvSpPr>
          <p:cNvPr id="3" name="TextBox 2"/>
          <p:cNvSpPr txBox="1"/>
          <p:nvPr/>
        </p:nvSpPr>
        <p:spPr>
          <a:xfrm>
            <a:off x="884173" y="1511405"/>
            <a:ext cx="3687827" cy="4375105"/>
          </a:xfrm>
          <a:prstGeom prst="rect">
            <a:avLst/>
          </a:prstGeom>
          <a:noFill/>
        </p:spPr>
        <p:txBody>
          <a:bodyPr wrap="square" rtlCol="0">
            <a:spAutoFit/>
          </a:bodyPr>
          <a:lstStyle/>
          <a:p>
            <a:endParaRPr lang="en-IN" sz="2000" dirty="0"/>
          </a:p>
        </p:txBody>
      </p:sp>
      <p:sp>
        <p:nvSpPr>
          <p:cNvPr id="6" name="TextBox 5">
            <a:extLst>
              <a:ext uri="{FF2B5EF4-FFF2-40B4-BE49-F238E27FC236}">
                <a16:creationId xmlns:a16="http://schemas.microsoft.com/office/drawing/2014/main" id="{3612780C-6813-2921-C978-BFF8A4D48E71}"/>
              </a:ext>
            </a:extLst>
          </p:cNvPr>
          <p:cNvSpPr txBox="1"/>
          <p:nvPr/>
        </p:nvSpPr>
        <p:spPr>
          <a:xfrm>
            <a:off x="599768" y="1750142"/>
            <a:ext cx="3864077" cy="3970318"/>
          </a:xfrm>
          <a:prstGeom prst="rect">
            <a:avLst/>
          </a:prstGeom>
          <a:noFill/>
        </p:spPr>
        <p:txBody>
          <a:bodyPr wrap="square" rtlCol="0">
            <a:spAutoFit/>
          </a:bodyPr>
          <a:lstStyle/>
          <a:p>
            <a:pPr marL="342900" indent="-342900">
              <a:buFont typeface="Arial" panose="020B0604020202020204" pitchFamily="34" charset="0"/>
              <a:buChar char="•"/>
            </a:pPr>
            <a:r>
              <a:rPr lang="en-US" sz="1800" dirty="0"/>
              <a:t>Images sourced from JAMSTEC underwater exploration frames.</a:t>
            </a:r>
          </a:p>
          <a:p>
            <a:endParaRPr lang="en-US" sz="1800" dirty="0"/>
          </a:p>
          <a:p>
            <a:pPr marL="342900" indent="-342900">
              <a:buFont typeface="Arial" panose="020B0604020202020204" pitchFamily="34" charset="0"/>
              <a:buChar char="•"/>
            </a:pPr>
            <a:r>
              <a:rPr lang="en-US" sz="1800" dirty="0"/>
              <a:t>Dataset manually annotated using </a:t>
            </a:r>
            <a:r>
              <a:rPr lang="en-US" sz="1800" dirty="0" err="1"/>
              <a:t>Roboflow</a:t>
            </a:r>
            <a:r>
              <a:rPr lang="en-US" sz="1800" dirty="0"/>
              <a:t> with bounding boxes for object localization.</a:t>
            </a:r>
          </a:p>
          <a:p>
            <a:endParaRPr lang="en-US" sz="1800" dirty="0"/>
          </a:p>
          <a:p>
            <a:pPr marL="342900" indent="-342900">
              <a:buFont typeface="Arial" panose="020B0604020202020204" pitchFamily="34" charset="0"/>
              <a:buChar char="•"/>
            </a:pPr>
            <a:r>
              <a:rPr lang="en-US" sz="1800" dirty="0"/>
              <a:t>Annotations formatted in YOLO style for seamless model training.</a:t>
            </a:r>
          </a:p>
          <a:p>
            <a:endParaRPr lang="en-US" sz="1800" dirty="0"/>
          </a:p>
          <a:p>
            <a:pPr marL="342900" indent="-342900">
              <a:buFont typeface="Arial" panose="020B0604020202020204" pitchFamily="34" charset="0"/>
              <a:buChar char="•"/>
            </a:pPr>
            <a:r>
              <a:rPr lang="en-US" sz="1800" dirty="0"/>
              <a:t>Dataset includes diverse marine species and underwater objects to ensure robust detection.  </a:t>
            </a:r>
            <a:endParaRPr lang="en-IN" sz="1800" dirty="0"/>
          </a:p>
        </p:txBody>
      </p:sp>
      <p:pic>
        <p:nvPicPr>
          <p:cNvPr id="2" name="Picture 1">
            <a:extLst>
              <a:ext uri="{FF2B5EF4-FFF2-40B4-BE49-F238E27FC236}">
                <a16:creationId xmlns:a16="http://schemas.microsoft.com/office/drawing/2014/main" id="{3181E9C7-A4AF-E5EC-77A2-875BA6933327}"/>
              </a:ext>
            </a:extLst>
          </p:cNvPr>
          <p:cNvPicPr>
            <a:picLocks noChangeAspect="1"/>
          </p:cNvPicPr>
          <p:nvPr/>
        </p:nvPicPr>
        <p:blipFill>
          <a:blip r:embed="rId3"/>
          <a:stretch>
            <a:fillRect/>
          </a:stretch>
        </p:blipFill>
        <p:spPr>
          <a:xfrm>
            <a:off x="4431777" y="1366684"/>
            <a:ext cx="4033271" cy="2062316"/>
          </a:xfrm>
          <a:prstGeom prst="rect">
            <a:avLst/>
          </a:prstGeom>
        </p:spPr>
      </p:pic>
      <p:pic>
        <p:nvPicPr>
          <p:cNvPr id="4" name="Picture 3">
            <a:extLst>
              <a:ext uri="{FF2B5EF4-FFF2-40B4-BE49-F238E27FC236}">
                <a16:creationId xmlns:a16="http://schemas.microsoft.com/office/drawing/2014/main" id="{5C187451-4726-2ABD-0549-C6051B4488CE}"/>
              </a:ext>
            </a:extLst>
          </p:cNvPr>
          <p:cNvPicPr>
            <a:picLocks noChangeAspect="1"/>
          </p:cNvPicPr>
          <p:nvPr/>
        </p:nvPicPr>
        <p:blipFill>
          <a:blip r:embed="rId4"/>
          <a:stretch>
            <a:fillRect/>
          </a:stretch>
        </p:blipFill>
        <p:spPr>
          <a:xfrm>
            <a:off x="4463845" y="3735301"/>
            <a:ext cx="4177901" cy="196469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6ADA84F7-641E-0E13-B011-07E29809AA9E}"/>
            </a:ext>
          </a:extLst>
        </p:cNvPr>
        <p:cNvGrpSpPr/>
        <p:nvPr/>
      </p:nvGrpSpPr>
      <p:grpSpPr>
        <a:xfrm>
          <a:off x="0" y="0"/>
          <a:ext cx="0" cy="0"/>
          <a:chOff x="0" y="0"/>
          <a:chExt cx="0" cy="0"/>
        </a:xfrm>
      </p:grpSpPr>
      <p:sp>
        <p:nvSpPr>
          <p:cNvPr id="158" name="Google Shape;158;p22">
            <a:extLst>
              <a:ext uri="{FF2B5EF4-FFF2-40B4-BE49-F238E27FC236}">
                <a16:creationId xmlns:a16="http://schemas.microsoft.com/office/drawing/2014/main" id="{94CD52DC-1C38-BB35-DEBA-2DB18C911855}"/>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15</a:t>
            </a:r>
            <a:endParaRPr dirty="0"/>
          </a:p>
        </p:txBody>
      </p:sp>
      <p:sp>
        <p:nvSpPr>
          <p:cNvPr id="159" name="Google Shape;159;p22">
            <a:extLst>
              <a:ext uri="{FF2B5EF4-FFF2-40B4-BE49-F238E27FC236}">
                <a16:creationId xmlns:a16="http://schemas.microsoft.com/office/drawing/2014/main" id="{97BC4609-DC34-CA66-1E25-CAF946CE10F4}"/>
              </a:ext>
            </a:extLst>
          </p:cNvPr>
          <p:cNvSpPr txBox="1"/>
          <p:nvPr/>
        </p:nvSpPr>
        <p:spPr>
          <a:xfrm>
            <a:off x="3031434" y="381000"/>
            <a:ext cx="2885965"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dirty="0">
                <a:latin typeface="Times New Roman"/>
                <a:cs typeface="Times New Roman"/>
                <a:sym typeface="Times New Roman"/>
              </a:rPr>
              <a:t>Parameters Used</a:t>
            </a:r>
            <a:endParaRPr dirty="0"/>
          </a:p>
        </p:txBody>
      </p:sp>
      <p:pic>
        <p:nvPicPr>
          <p:cNvPr id="3" name="Picture 2">
            <a:extLst>
              <a:ext uri="{FF2B5EF4-FFF2-40B4-BE49-F238E27FC236}">
                <a16:creationId xmlns:a16="http://schemas.microsoft.com/office/drawing/2014/main" id="{EA82DB9C-BD54-4754-5D09-BB3B7BA697A7}"/>
              </a:ext>
            </a:extLst>
          </p:cNvPr>
          <p:cNvPicPr>
            <a:picLocks noChangeAspect="1"/>
          </p:cNvPicPr>
          <p:nvPr/>
        </p:nvPicPr>
        <p:blipFill>
          <a:blip r:embed="rId3"/>
          <a:stretch>
            <a:fillRect/>
          </a:stretch>
        </p:blipFill>
        <p:spPr>
          <a:xfrm>
            <a:off x="2743199" y="1197559"/>
            <a:ext cx="4137577" cy="4940061"/>
          </a:xfrm>
          <a:prstGeom prst="rect">
            <a:avLst/>
          </a:prstGeom>
        </p:spPr>
      </p:pic>
    </p:spTree>
    <p:extLst>
      <p:ext uri="{BB962C8B-B14F-4D97-AF65-F5344CB8AC3E}">
        <p14:creationId xmlns:p14="http://schemas.microsoft.com/office/powerpoint/2010/main" val="298108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14</a:t>
            </a:r>
            <a:endParaRPr dirty="0"/>
          </a:p>
        </p:txBody>
      </p:sp>
      <p:sp>
        <p:nvSpPr>
          <p:cNvPr id="151" name="Google Shape;151;p21"/>
          <p:cNvSpPr txBox="1"/>
          <p:nvPr/>
        </p:nvSpPr>
        <p:spPr>
          <a:xfrm>
            <a:off x="1730559" y="483650"/>
            <a:ext cx="6415914"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    </a:t>
            </a:r>
            <a:r>
              <a:rPr lang="en-IN" sz="3200" dirty="0"/>
              <a:t>Evaluation Metrics Used</a:t>
            </a:r>
            <a:endParaRPr sz="3200" dirty="0"/>
          </a:p>
        </p:txBody>
      </p:sp>
      <p:sp>
        <p:nvSpPr>
          <p:cNvPr id="4" name="TextBox 3">
            <a:extLst>
              <a:ext uri="{FF2B5EF4-FFF2-40B4-BE49-F238E27FC236}">
                <a16:creationId xmlns:a16="http://schemas.microsoft.com/office/drawing/2014/main" id="{DB67EDA5-CD05-EAB3-239E-31E577E5C036}"/>
              </a:ext>
            </a:extLst>
          </p:cNvPr>
          <p:cNvSpPr txBox="1"/>
          <p:nvPr/>
        </p:nvSpPr>
        <p:spPr>
          <a:xfrm>
            <a:off x="710360" y="1571861"/>
            <a:ext cx="7761065" cy="4708981"/>
          </a:xfrm>
          <a:prstGeom prst="rect">
            <a:avLst/>
          </a:prstGeom>
          <a:noFill/>
        </p:spPr>
        <p:txBody>
          <a:bodyPr wrap="square" rtlCol="0">
            <a:spAutoFit/>
          </a:bodyPr>
          <a:lstStyle/>
          <a:p>
            <a:r>
              <a:rPr lang="en-US" sz="2000" b="1" dirty="0"/>
              <a:t>Precision:</a:t>
            </a:r>
            <a:r>
              <a:rPr lang="en-US" sz="2000" dirty="0"/>
              <a:t> Measures the accuracy of positive predictions, i.e., the proportion of correctly identified objects among all detected objects.</a:t>
            </a:r>
          </a:p>
          <a:p>
            <a:endParaRPr lang="en-US" sz="2000" dirty="0"/>
          </a:p>
          <a:p>
            <a:r>
              <a:rPr lang="en-US" sz="2000" b="1" dirty="0"/>
              <a:t>Recall:</a:t>
            </a:r>
            <a:r>
              <a:rPr lang="en-US" sz="2000" dirty="0"/>
              <a:t> Measures the ability of the model to find all relevant objects, i.e., the proportion of true objects detected.</a:t>
            </a:r>
          </a:p>
          <a:p>
            <a:endParaRPr lang="en-US" sz="2000" dirty="0"/>
          </a:p>
          <a:p>
            <a:r>
              <a:rPr lang="en-US" sz="2000" b="1" dirty="0"/>
              <a:t>mAP@0.5:</a:t>
            </a:r>
            <a:r>
              <a:rPr lang="en-US" sz="2000" dirty="0"/>
              <a:t> Mean Average Precision at an Intersection over Union (</a:t>
            </a:r>
            <a:r>
              <a:rPr lang="en-US" sz="2000" dirty="0" err="1"/>
              <a:t>IoU</a:t>
            </a:r>
            <a:r>
              <a:rPr lang="en-US" sz="2000" dirty="0"/>
              <a:t>) threshold of 0.5, evaluates detection quality with moderate overlap requirement.</a:t>
            </a:r>
          </a:p>
          <a:p>
            <a:endParaRPr lang="en-US" sz="2000" dirty="0"/>
          </a:p>
          <a:p>
            <a:r>
              <a:rPr lang="en-US" sz="2000" b="1" dirty="0"/>
              <a:t>mAP@0.5:0.95:</a:t>
            </a:r>
            <a:r>
              <a:rPr lang="en-US" sz="2000" dirty="0"/>
              <a:t> Mean Average Precision averaged over multiple </a:t>
            </a:r>
            <a:r>
              <a:rPr lang="en-US" sz="2000" dirty="0" err="1"/>
              <a:t>IoU</a:t>
            </a:r>
            <a:r>
              <a:rPr lang="en-US" sz="2000" dirty="0"/>
              <a:t> thresholds from 0.5 to 0.95 in steps of 0.05, providing a comprehensive measure of model accuracy considering varying degrees of bounding box overlap.</a:t>
            </a:r>
          </a:p>
          <a:p>
            <a:r>
              <a:rPr lang="en-US" sz="2000" dirty="0"/>
              <a:t> </a:t>
            </a:r>
            <a:endParaRPr lang="en-IN" sz="2000" dirty="0"/>
          </a:p>
        </p:txBody>
      </p:sp>
    </p:spTree>
    <p:extLst>
      <p:ext uri="{BB962C8B-B14F-4D97-AF65-F5344CB8AC3E}">
        <p14:creationId xmlns:p14="http://schemas.microsoft.com/office/powerpoint/2010/main" val="254497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15</a:t>
            </a:r>
            <a:endParaRPr dirty="0"/>
          </a:p>
        </p:txBody>
      </p:sp>
      <p:sp>
        <p:nvSpPr>
          <p:cNvPr id="159" name="Google Shape;159;p22"/>
          <p:cNvSpPr txBox="1"/>
          <p:nvPr/>
        </p:nvSpPr>
        <p:spPr>
          <a:xfrm>
            <a:off x="3808740" y="381000"/>
            <a:ext cx="2108659" cy="58477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a:t>
            </a:r>
            <a:endParaRPr dirty="0"/>
          </a:p>
        </p:txBody>
      </p:sp>
      <p:pic>
        <p:nvPicPr>
          <p:cNvPr id="3" name="Picture 2">
            <a:extLst>
              <a:ext uri="{FF2B5EF4-FFF2-40B4-BE49-F238E27FC236}">
                <a16:creationId xmlns:a16="http://schemas.microsoft.com/office/drawing/2014/main" id="{68CFA3BF-4721-6E93-26CD-4E2185F62450}"/>
              </a:ext>
            </a:extLst>
          </p:cNvPr>
          <p:cNvPicPr>
            <a:picLocks noChangeAspect="1"/>
          </p:cNvPicPr>
          <p:nvPr/>
        </p:nvPicPr>
        <p:blipFill>
          <a:blip r:embed="rId3"/>
          <a:stretch>
            <a:fillRect/>
          </a:stretch>
        </p:blipFill>
        <p:spPr>
          <a:xfrm>
            <a:off x="631578" y="1779104"/>
            <a:ext cx="7880843" cy="3785359"/>
          </a:xfrm>
          <a:prstGeom prst="rect">
            <a:avLst/>
          </a:prstGeom>
        </p:spPr>
      </p:pic>
    </p:spTree>
    <p:extLst>
      <p:ext uri="{BB962C8B-B14F-4D97-AF65-F5344CB8AC3E}">
        <p14:creationId xmlns:p14="http://schemas.microsoft.com/office/powerpoint/2010/main" val="1263404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8557518" y="388988"/>
            <a:ext cx="203024"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2</a:t>
            </a:fld>
            <a:endParaRPr/>
          </a:p>
        </p:txBody>
      </p:sp>
      <p:sp>
        <p:nvSpPr>
          <p:cNvPr id="86" name="Google Shape;86;p12"/>
          <p:cNvSpPr txBox="1">
            <a:spLocks noGrp="1"/>
          </p:cNvSpPr>
          <p:nvPr>
            <p:ph type="title"/>
          </p:nvPr>
        </p:nvSpPr>
        <p:spPr>
          <a:xfrm>
            <a:off x="742716" y="-173812"/>
            <a:ext cx="7715484" cy="2225989"/>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Problem Definition</a:t>
            </a:r>
            <a:endParaRPr sz="3200" b="0" i="0" u="none" strike="noStrike" cap="none" dirty="0">
              <a:solidFill>
                <a:srgbClr val="000000"/>
              </a:solidFill>
              <a:latin typeface="Times New Roman"/>
              <a:ea typeface="Times New Roman"/>
              <a:cs typeface="Times New Roman"/>
              <a:sym typeface="Times New Roman"/>
            </a:endParaRPr>
          </a:p>
        </p:txBody>
      </p:sp>
      <p:sp>
        <p:nvSpPr>
          <p:cNvPr id="87" name="Google Shape;87;p12"/>
          <p:cNvSpPr/>
          <p:nvPr/>
        </p:nvSpPr>
        <p:spPr>
          <a:xfrm>
            <a:off x="1295400" y="304800"/>
            <a:ext cx="6858000" cy="45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 name="Google Shape;88;p12"/>
          <p:cNvSpPr/>
          <p:nvPr/>
        </p:nvSpPr>
        <p:spPr>
          <a:xfrm>
            <a:off x="842034" y="2183363"/>
            <a:ext cx="7715484" cy="4152123"/>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45700" tIns="45700" rIns="45700" bIns="45700" anchor="t" anchorCtr="0">
            <a:noAutofit/>
          </a:bodyPr>
          <a:lstStyle/>
          <a:p>
            <a:pPr marL="0" marR="0" lvl="0" indent="0" algn="just" rtl="0">
              <a:lnSpc>
                <a:spcPct val="100000"/>
              </a:lnSpc>
              <a:spcBef>
                <a:spcPts val="0"/>
              </a:spcBef>
              <a:spcAft>
                <a:spcPts val="0"/>
              </a:spcAft>
              <a:buClr>
                <a:srgbClr val="000000"/>
              </a:buClr>
              <a:buSzPts val="1800"/>
              <a:buFont typeface="Times New Roman"/>
              <a:buNone/>
            </a:pPr>
            <a:r>
              <a:rPr lang="en-US" sz="1800" dirty="0">
                <a:solidFill>
                  <a:schemeClr val="dk1"/>
                </a:solidFill>
                <a:latin typeface="Times New Roman"/>
                <a:ea typeface="Times New Roman"/>
                <a:cs typeface="Times New Roman"/>
                <a:sym typeface="Times New Roman"/>
              </a:rPr>
              <a:t>.</a:t>
            </a:r>
          </a:p>
        </p:txBody>
      </p:sp>
      <p:sp>
        <p:nvSpPr>
          <p:cNvPr id="4" name="Rectangle 3"/>
          <p:cNvSpPr>
            <a:spLocks noChangeArrowheads="1"/>
          </p:cNvSpPr>
          <p:nvPr/>
        </p:nvSpPr>
        <p:spPr bwMode="auto">
          <a:xfrm>
            <a:off x="586482" y="1865686"/>
            <a:ext cx="817406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Existing object detection models like YOLO struggle with detecting small or overlapping objects accurately.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Standard YOLO models may miss important details due to lack of attention to key image regions.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There is a need to improve YOLO’s accuracy using techniques like attention modules and better backbone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14BF2A1-42BE-E017-92E6-0D362BB63F1F}"/>
            </a:ext>
          </a:extLst>
        </p:cNvPr>
        <p:cNvGrpSpPr/>
        <p:nvPr/>
      </p:nvGrpSpPr>
      <p:grpSpPr>
        <a:xfrm>
          <a:off x="0" y="0"/>
          <a:ext cx="0" cy="0"/>
          <a:chOff x="0" y="0"/>
          <a:chExt cx="0" cy="0"/>
        </a:xfrm>
      </p:grpSpPr>
      <p:sp>
        <p:nvSpPr>
          <p:cNvPr id="158" name="Google Shape;158;p22">
            <a:extLst>
              <a:ext uri="{FF2B5EF4-FFF2-40B4-BE49-F238E27FC236}">
                <a16:creationId xmlns:a16="http://schemas.microsoft.com/office/drawing/2014/main" id="{F0B83D64-6F11-0F7B-13DB-B70BA1E99193}"/>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16</a:t>
            </a:r>
            <a:endParaRPr dirty="0"/>
          </a:p>
        </p:txBody>
      </p:sp>
      <p:sp>
        <p:nvSpPr>
          <p:cNvPr id="159" name="Google Shape;159;p22">
            <a:extLst>
              <a:ext uri="{FF2B5EF4-FFF2-40B4-BE49-F238E27FC236}">
                <a16:creationId xmlns:a16="http://schemas.microsoft.com/office/drawing/2014/main" id="{A845D182-5B61-4601-2259-BDE5CC3507A1}"/>
              </a:ext>
            </a:extLst>
          </p:cNvPr>
          <p:cNvSpPr txBox="1"/>
          <p:nvPr/>
        </p:nvSpPr>
        <p:spPr>
          <a:xfrm>
            <a:off x="3808740" y="381000"/>
            <a:ext cx="2108659" cy="58477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a:t>
            </a:r>
            <a:endParaRPr dirty="0"/>
          </a:p>
        </p:txBody>
      </p:sp>
      <p:pic>
        <p:nvPicPr>
          <p:cNvPr id="4" name="Picture 3">
            <a:extLst>
              <a:ext uri="{FF2B5EF4-FFF2-40B4-BE49-F238E27FC236}">
                <a16:creationId xmlns:a16="http://schemas.microsoft.com/office/drawing/2014/main" id="{9D14102F-4D45-CA12-A34A-CEE6592618E4}"/>
              </a:ext>
            </a:extLst>
          </p:cNvPr>
          <p:cNvPicPr>
            <a:picLocks noChangeAspect="1"/>
          </p:cNvPicPr>
          <p:nvPr/>
        </p:nvPicPr>
        <p:blipFill>
          <a:blip r:embed="rId3"/>
          <a:stretch>
            <a:fillRect/>
          </a:stretch>
        </p:blipFill>
        <p:spPr>
          <a:xfrm>
            <a:off x="954156" y="1667645"/>
            <a:ext cx="7026965" cy="4074337"/>
          </a:xfrm>
          <a:prstGeom prst="rect">
            <a:avLst/>
          </a:prstGeom>
        </p:spPr>
      </p:pic>
    </p:spTree>
    <p:extLst>
      <p:ext uri="{BB962C8B-B14F-4D97-AF65-F5344CB8AC3E}">
        <p14:creationId xmlns:p14="http://schemas.microsoft.com/office/powerpoint/2010/main" val="1425670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17</a:t>
            </a:r>
            <a:endParaRPr dirty="0"/>
          </a:p>
        </p:txBody>
      </p:sp>
      <p:sp>
        <p:nvSpPr>
          <p:cNvPr id="159" name="Google Shape;159;p22"/>
          <p:cNvSpPr txBox="1"/>
          <p:nvPr/>
        </p:nvSpPr>
        <p:spPr>
          <a:xfrm>
            <a:off x="1269580" y="0"/>
            <a:ext cx="7212267" cy="107717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IN" sz="3200" dirty="0"/>
              <a:t>Comparative Analysis: Baseline vs Attention Models</a:t>
            </a:r>
            <a:endParaRPr sz="3200" dirty="0"/>
          </a:p>
        </p:txBody>
      </p:sp>
      <p:sp>
        <p:nvSpPr>
          <p:cNvPr id="4" name="TextBox 3">
            <a:extLst>
              <a:ext uri="{FF2B5EF4-FFF2-40B4-BE49-F238E27FC236}">
                <a16:creationId xmlns:a16="http://schemas.microsoft.com/office/drawing/2014/main" id="{95BC6A18-8C3E-6927-48A0-936A7B4FE116}"/>
              </a:ext>
            </a:extLst>
          </p:cNvPr>
          <p:cNvSpPr txBox="1"/>
          <p:nvPr/>
        </p:nvSpPr>
        <p:spPr>
          <a:xfrm>
            <a:off x="677917" y="1671145"/>
            <a:ext cx="7641579" cy="4001095"/>
          </a:xfrm>
          <a:prstGeom prst="rect">
            <a:avLst/>
          </a:prstGeom>
          <a:noFill/>
        </p:spPr>
        <p:txBody>
          <a:bodyPr wrap="square" rtlCol="0">
            <a:spAutoFit/>
          </a:bodyPr>
          <a:lstStyle/>
          <a:p>
            <a:r>
              <a:rPr lang="en-US" sz="2000" dirty="0"/>
              <a:t>Baseline YOLO models, especially YOLOv11s, showed strong performance with high </a:t>
            </a:r>
            <a:r>
              <a:rPr lang="en-US" sz="2000" dirty="0" err="1"/>
              <a:t>mAP</a:t>
            </a:r>
            <a:r>
              <a:rPr lang="en-US" sz="2000" dirty="0"/>
              <a:t>, precision, and recall.</a:t>
            </a:r>
          </a:p>
          <a:p>
            <a:endParaRPr lang="en-US" sz="2000" dirty="0"/>
          </a:p>
          <a:p>
            <a:r>
              <a:rPr lang="en-US" sz="2000" dirty="0"/>
              <a:t>Attention-augmented models (using CBAM) did not consistently improve performance over the baselines.</a:t>
            </a:r>
          </a:p>
          <a:p>
            <a:endParaRPr lang="en-US" sz="2000" dirty="0"/>
          </a:p>
          <a:p>
            <a:r>
              <a:rPr lang="en-US" sz="2000" dirty="0"/>
              <a:t>Early layer attention (Attention-10) improved recall but lowered overall </a:t>
            </a:r>
            <a:r>
              <a:rPr lang="en-US" sz="2000" dirty="0" err="1"/>
              <a:t>mAP</a:t>
            </a:r>
            <a:r>
              <a:rPr lang="en-US" sz="2000" dirty="0"/>
              <a:t>.</a:t>
            </a:r>
          </a:p>
          <a:p>
            <a:endParaRPr lang="en-US" sz="2000" dirty="0"/>
          </a:p>
          <a:p>
            <a:r>
              <a:rPr lang="en-US" sz="2000" dirty="0"/>
              <a:t>Mid-to-deep attention variants (Attention-14 &amp; 17) showed mixed results, sometimes increasing precision but not surpassing baselines.</a:t>
            </a: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32A96A9-4F54-80BB-CD47-9BD5AE1F3812}"/>
            </a:ext>
          </a:extLst>
        </p:cNvPr>
        <p:cNvGrpSpPr/>
        <p:nvPr/>
      </p:nvGrpSpPr>
      <p:grpSpPr>
        <a:xfrm>
          <a:off x="0" y="0"/>
          <a:ext cx="0" cy="0"/>
          <a:chOff x="0" y="0"/>
          <a:chExt cx="0" cy="0"/>
        </a:xfrm>
      </p:grpSpPr>
      <p:sp>
        <p:nvSpPr>
          <p:cNvPr id="158" name="Google Shape;158;p22">
            <a:extLst>
              <a:ext uri="{FF2B5EF4-FFF2-40B4-BE49-F238E27FC236}">
                <a16:creationId xmlns:a16="http://schemas.microsoft.com/office/drawing/2014/main" id="{B22460ED-D776-8713-78D1-443D87BEF430}"/>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18</a:t>
            </a:r>
            <a:endParaRPr dirty="0"/>
          </a:p>
        </p:txBody>
      </p:sp>
      <p:sp>
        <p:nvSpPr>
          <p:cNvPr id="159" name="Google Shape;159;p22">
            <a:extLst>
              <a:ext uri="{FF2B5EF4-FFF2-40B4-BE49-F238E27FC236}">
                <a16:creationId xmlns:a16="http://schemas.microsoft.com/office/drawing/2014/main" id="{567C733B-95D9-C36C-5AEC-C1D171C8F240}"/>
              </a:ext>
            </a:extLst>
          </p:cNvPr>
          <p:cNvSpPr txBox="1"/>
          <p:nvPr/>
        </p:nvSpPr>
        <p:spPr>
          <a:xfrm>
            <a:off x="1330036" y="0"/>
            <a:ext cx="7151811" cy="107717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IN" sz="3200" dirty="0"/>
              <a:t>Comparative Analysis: Baseline vs Attention Models</a:t>
            </a:r>
            <a:endParaRPr sz="3200" dirty="0"/>
          </a:p>
        </p:txBody>
      </p:sp>
      <p:sp>
        <p:nvSpPr>
          <p:cNvPr id="4" name="TextBox 3">
            <a:extLst>
              <a:ext uri="{FF2B5EF4-FFF2-40B4-BE49-F238E27FC236}">
                <a16:creationId xmlns:a16="http://schemas.microsoft.com/office/drawing/2014/main" id="{195AC524-330C-ACD7-168A-C7919A185C9B}"/>
              </a:ext>
            </a:extLst>
          </p:cNvPr>
          <p:cNvSpPr txBox="1"/>
          <p:nvPr/>
        </p:nvSpPr>
        <p:spPr>
          <a:xfrm>
            <a:off x="677917" y="1671145"/>
            <a:ext cx="7641579" cy="2554545"/>
          </a:xfrm>
          <a:prstGeom prst="rect">
            <a:avLst/>
          </a:prstGeom>
          <a:noFill/>
        </p:spPr>
        <p:txBody>
          <a:bodyPr wrap="square" rtlCol="0">
            <a:spAutoFit/>
          </a:bodyPr>
          <a:lstStyle/>
          <a:p>
            <a:r>
              <a:rPr lang="en-US" sz="2000" dirty="0"/>
              <a:t>Dual-attention models (Attention-14 &amp; 21) had slight gains but didn’t outperform the best baseline model.</a:t>
            </a:r>
          </a:p>
          <a:p>
            <a:endParaRPr lang="en-US" sz="2000" dirty="0"/>
          </a:p>
          <a:p>
            <a:r>
              <a:rPr lang="en-US" sz="2000" dirty="0"/>
              <a:t>Skip-connection attention provided modest improvements but was not enough to beat baseline metrics.</a:t>
            </a:r>
          </a:p>
          <a:p>
            <a:endParaRPr lang="en-US" sz="2000" dirty="0"/>
          </a:p>
          <a:p>
            <a:r>
              <a:rPr lang="en-US" sz="2000" dirty="0"/>
              <a:t>Overall, baseline models delivered better or comparable detection results than attention-augmented versions in this study.</a:t>
            </a:r>
            <a:endParaRPr lang="en-IN" sz="2000" dirty="0"/>
          </a:p>
        </p:txBody>
      </p:sp>
    </p:spTree>
    <p:extLst>
      <p:ext uri="{BB962C8B-B14F-4D97-AF65-F5344CB8AC3E}">
        <p14:creationId xmlns:p14="http://schemas.microsoft.com/office/powerpoint/2010/main" val="2812613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45B5BE0-EAED-CE11-201D-ACD8D77E174F}"/>
            </a:ext>
          </a:extLst>
        </p:cNvPr>
        <p:cNvGrpSpPr/>
        <p:nvPr/>
      </p:nvGrpSpPr>
      <p:grpSpPr>
        <a:xfrm>
          <a:off x="0" y="0"/>
          <a:ext cx="0" cy="0"/>
          <a:chOff x="0" y="0"/>
          <a:chExt cx="0" cy="0"/>
        </a:xfrm>
      </p:grpSpPr>
      <p:sp>
        <p:nvSpPr>
          <p:cNvPr id="158" name="Google Shape;158;p22">
            <a:extLst>
              <a:ext uri="{FF2B5EF4-FFF2-40B4-BE49-F238E27FC236}">
                <a16:creationId xmlns:a16="http://schemas.microsoft.com/office/drawing/2014/main" id="{ADDE19EA-7218-8BE0-0497-3E139329E095}"/>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19</a:t>
            </a:r>
            <a:endParaRPr dirty="0"/>
          </a:p>
        </p:txBody>
      </p:sp>
      <p:sp>
        <p:nvSpPr>
          <p:cNvPr id="159" name="Google Shape;159;p22">
            <a:extLst>
              <a:ext uri="{FF2B5EF4-FFF2-40B4-BE49-F238E27FC236}">
                <a16:creationId xmlns:a16="http://schemas.microsoft.com/office/drawing/2014/main" id="{69B88315-F082-5B04-7DE7-6D122FD5AED6}"/>
              </a:ext>
            </a:extLst>
          </p:cNvPr>
          <p:cNvSpPr txBox="1"/>
          <p:nvPr/>
        </p:nvSpPr>
        <p:spPr>
          <a:xfrm>
            <a:off x="1360264" y="105798"/>
            <a:ext cx="7121584" cy="107717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dirty="0"/>
              <a:t>Why Attention is Used in the Neck Layer</a:t>
            </a:r>
            <a:endParaRPr sz="3200" dirty="0"/>
          </a:p>
        </p:txBody>
      </p:sp>
      <p:sp>
        <p:nvSpPr>
          <p:cNvPr id="4" name="TextBox 3">
            <a:extLst>
              <a:ext uri="{FF2B5EF4-FFF2-40B4-BE49-F238E27FC236}">
                <a16:creationId xmlns:a16="http://schemas.microsoft.com/office/drawing/2014/main" id="{4FF4FC59-BBA2-D2BA-E6B2-DA7B9F176191}"/>
              </a:ext>
            </a:extLst>
          </p:cNvPr>
          <p:cNvSpPr txBox="1"/>
          <p:nvPr/>
        </p:nvSpPr>
        <p:spPr>
          <a:xfrm>
            <a:off x="725474" y="1458178"/>
            <a:ext cx="7594022" cy="3693319"/>
          </a:xfrm>
          <a:prstGeom prst="rect">
            <a:avLst/>
          </a:prstGeom>
          <a:noFill/>
        </p:spPr>
        <p:txBody>
          <a:bodyPr wrap="square" rtlCol="0">
            <a:spAutoFit/>
          </a:bodyPr>
          <a:lstStyle/>
          <a:p>
            <a:r>
              <a:rPr lang="en-US" sz="1800" b="1" dirty="0"/>
              <a:t>Multi-scale Feature Emphasis:</a:t>
            </a:r>
            <a:br>
              <a:rPr lang="en-US" sz="1800" dirty="0"/>
            </a:br>
            <a:r>
              <a:rPr lang="en-US" sz="1800" dirty="0"/>
              <a:t>Attention mechanisms help focus on important features at different scales, improving the detection of objects of varying sizes.</a:t>
            </a:r>
          </a:p>
          <a:p>
            <a:endParaRPr lang="en-US" sz="1800" dirty="0"/>
          </a:p>
          <a:p>
            <a:r>
              <a:rPr lang="en-US" sz="1800" b="1" dirty="0"/>
              <a:t>Enhanced Feature Fusion:</a:t>
            </a:r>
            <a:br>
              <a:rPr lang="en-US" sz="1800" dirty="0"/>
            </a:br>
            <a:r>
              <a:rPr lang="en-US" sz="1800" dirty="0"/>
              <a:t>Attention improves the fusion of features from different layers, making the combined features more context-aware and informative.</a:t>
            </a:r>
          </a:p>
          <a:p>
            <a:endParaRPr lang="en-US" sz="1800" dirty="0"/>
          </a:p>
          <a:p>
            <a:r>
              <a:rPr lang="en-US" sz="1800" b="1" dirty="0"/>
              <a:t>Noise Reduction:</a:t>
            </a:r>
            <a:br>
              <a:rPr lang="en-US" sz="1800" dirty="0"/>
            </a:br>
            <a:r>
              <a:rPr lang="en-US" sz="1800" dirty="0"/>
              <a:t>It filters out irrelevant or redundant information, allowing the model to concentrate on meaningful object features and suppress background noise.</a:t>
            </a:r>
          </a:p>
          <a:p>
            <a:endParaRPr lang="en-US" sz="1800" dirty="0"/>
          </a:p>
        </p:txBody>
      </p:sp>
    </p:spTree>
    <p:extLst>
      <p:ext uri="{BB962C8B-B14F-4D97-AF65-F5344CB8AC3E}">
        <p14:creationId xmlns:p14="http://schemas.microsoft.com/office/powerpoint/2010/main" val="2190886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5B024C3-4898-CC5E-AFFD-15672173FD15}"/>
            </a:ext>
          </a:extLst>
        </p:cNvPr>
        <p:cNvGrpSpPr/>
        <p:nvPr/>
      </p:nvGrpSpPr>
      <p:grpSpPr>
        <a:xfrm>
          <a:off x="0" y="0"/>
          <a:ext cx="0" cy="0"/>
          <a:chOff x="0" y="0"/>
          <a:chExt cx="0" cy="0"/>
        </a:xfrm>
      </p:grpSpPr>
      <p:sp>
        <p:nvSpPr>
          <p:cNvPr id="158" name="Google Shape;158;p22">
            <a:extLst>
              <a:ext uri="{FF2B5EF4-FFF2-40B4-BE49-F238E27FC236}">
                <a16:creationId xmlns:a16="http://schemas.microsoft.com/office/drawing/2014/main" id="{73BF9DC4-3543-664B-E1A4-C5AABE92E704}"/>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20</a:t>
            </a:r>
            <a:endParaRPr dirty="0"/>
          </a:p>
        </p:txBody>
      </p:sp>
      <p:sp>
        <p:nvSpPr>
          <p:cNvPr id="159" name="Google Shape;159;p22">
            <a:extLst>
              <a:ext uri="{FF2B5EF4-FFF2-40B4-BE49-F238E27FC236}">
                <a16:creationId xmlns:a16="http://schemas.microsoft.com/office/drawing/2014/main" id="{E29F7D38-2D1C-E6B7-9B08-4DA4C11BF42F}"/>
              </a:ext>
            </a:extLst>
          </p:cNvPr>
          <p:cNvSpPr txBox="1"/>
          <p:nvPr/>
        </p:nvSpPr>
        <p:spPr>
          <a:xfrm>
            <a:off x="1367820" y="536549"/>
            <a:ext cx="7114027" cy="584735"/>
          </a:xfrm>
          <a:prstGeom prst="rect">
            <a:avLst/>
          </a:prstGeom>
          <a:noFill/>
          <a:ln>
            <a:noFill/>
          </a:ln>
        </p:spPr>
        <p:txBody>
          <a:bodyPr spcFirstLastPara="1" wrap="square" lIns="45700" tIns="45700" rIns="45700" bIns="45700" anchor="t" anchorCtr="0">
            <a:spAutoFit/>
          </a:bodyPr>
          <a:lstStyle/>
          <a:p>
            <a:r>
              <a:rPr lang="en-US" sz="3200" dirty="0"/>
              <a:t>Why Two Attentions are used</a:t>
            </a:r>
            <a:endParaRPr lang="en-IN" sz="2400" dirty="0"/>
          </a:p>
        </p:txBody>
      </p:sp>
      <p:sp>
        <p:nvSpPr>
          <p:cNvPr id="9" name="TextBox 8">
            <a:extLst>
              <a:ext uri="{FF2B5EF4-FFF2-40B4-BE49-F238E27FC236}">
                <a16:creationId xmlns:a16="http://schemas.microsoft.com/office/drawing/2014/main" id="{4DAC5F5C-16B6-F933-BE46-807CFFA8C3DD}"/>
              </a:ext>
            </a:extLst>
          </p:cNvPr>
          <p:cNvSpPr txBox="1"/>
          <p:nvPr/>
        </p:nvSpPr>
        <p:spPr>
          <a:xfrm>
            <a:off x="785931" y="1662545"/>
            <a:ext cx="7533565" cy="2862322"/>
          </a:xfrm>
          <a:prstGeom prst="rect">
            <a:avLst/>
          </a:prstGeom>
          <a:noFill/>
        </p:spPr>
        <p:txBody>
          <a:bodyPr wrap="square" rtlCol="0">
            <a:spAutoFit/>
          </a:bodyPr>
          <a:lstStyle/>
          <a:p>
            <a:r>
              <a:rPr lang="en-US" dirty="0"/>
              <a:t> </a:t>
            </a:r>
            <a:r>
              <a:rPr lang="en-US" sz="2000" b="1" dirty="0"/>
              <a:t>Enhanced Feature Extraction:</a:t>
            </a:r>
            <a:r>
              <a:rPr lang="en-US" sz="2000" dirty="0"/>
              <a:t> Combining attentions helps capture a wider range of important features from the image.</a:t>
            </a:r>
          </a:p>
          <a:p>
            <a:endParaRPr lang="en-US" sz="2000" dirty="0"/>
          </a:p>
          <a:p>
            <a:endParaRPr lang="en-US" sz="2000" dirty="0"/>
          </a:p>
          <a:p>
            <a:r>
              <a:rPr lang="en-US" sz="2000" b="1" dirty="0"/>
              <a:t>Improved Focus:</a:t>
            </a:r>
            <a:r>
              <a:rPr lang="en-US" sz="2000" dirty="0"/>
              <a:t> Different attention types complement each other to better highlight relevant details.</a:t>
            </a:r>
          </a:p>
          <a:p>
            <a:endParaRPr lang="en-US" sz="2000" dirty="0"/>
          </a:p>
          <a:p>
            <a:r>
              <a:rPr lang="en-US" sz="2000" b="1" dirty="0"/>
              <a:t>Robustness:</a:t>
            </a:r>
            <a:r>
              <a:rPr lang="en-US" sz="2000" dirty="0"/>
              <a:t> Helps the model handle complex backgrounds and overlapping objects more effectively.</a:t>
            </a:r>
            <a:endParaRPr lang="en-IN" sz="2000" dirty="0"/>
          </a:p>
        </p:txBody>
      </p:sp>
    </p:spTree>
    <p:extLst>
      <p:ext uri="{BB962C8B-B14F-4D97-AF65-F5344CB8AC3E}">
        <p14:creationId xmlns:p14="http://schemas.microsoft.com/office/powerpoint/2010/main" val="2958430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45E2B554-A206-539A-9E10-F6E00B8F4073}"/>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BFA620D3-3300-388E-5DE0-BCEA3E310C2B}"/>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21</a:t>
            </a:r>
            <a:endParaRPr dirty="0"/>
          </a:p>
        </p:txBody>
      </p:sp>
      <p:sp>
        <p:nvSpPr>
          <p:cNvPr id="175" name="Google Shape;175;p24">
            <a:extLst>
              <a:ext uri="{FF2B5EF4-FFF2-40B4-BE49-F238E27FC236}">
                <a16:creationId xmlns:a16="http://schemas.microsoft.com/office/drawing/2014/main" id="{DAA595DC-702E-A1BF-A2A7-3DE48F89EBB3}"/>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pic>
        <p:nvPicPr>
          <p:cNvPr id="5" name="Picture 4">
            <a:extLst>
              <a:ext uri="{FF2B5EF4-FFF2-40B4-BE49-F238E27FC236}">
                <a16:creationId xmlns:a16="http://schemas.microsoft.com/office/drawing/2014/main" id="{53F93432-99EB-45FB-2E7E-9A45DA7350BA}"/>
              </a:ext>
            </a:extLst>
          </p:cNvPr>
          <p:cNvPicPr>
            <a:picLocks noChangeAspect="1"/>
          </p:cNvPicPr>
          <p:nvPr/>
        </p:nvPicPr>
        <p:blipFill>
          <a:blip r:embed="rId3"/>
          <a:stretch>
            <a:fillRect/>
          </a:stretch>
        </p:blipFill>
        <p:spPr>
          <a:xfrm>
            <a:off x="547761" y="2702038"/>
            <a:ext cx="3827756" cy="2020819"/>
          </a:xfrm>
          <a:prstGeom prst="rect">
            <a:avLst/>
          </a:prstGeom>
        </p:spPr>
      </p:pic>
      <p:sp>
        <p:nvSpPr>
          <p:cNvPr id="6" name="TextBox 5">
            <a:extLst>
              <a:ext uri="{FF2B5EF4-FFF2-40B4-BE49-F238E27FC236}">
                <a16:creationId xmlns:a16="http://schemas.microsoft.com/office/drawing/2014/main" id="{00D2F449-85BB-CC29-95FA-87172663AF1A}"/>
              </a:ext>
            </a:extLst>
          </p:cNvPr>
          <p:cNvSpPr txBox="1"/>
          <p:nvPr/>
        </p:nvSpPr>
        <p:spPr>
          <a:xfrm>
            <a:off x="801045" y="1571861"/>
            <a:ext cx="6551940" cy="461665"/>
          </a:xfrm>
          <a:prstGeom prst="rect">
            <a:avLst/>
          </a:prstGeom>
          <a:noFill/>
        </p:spPr>
        <p:txBody>
          <a:bodyPr wrap="square" rtlCol="0">
            <a:spAutoFit/>
          </a:bodyPr>
          <a:lstStyle/>
          <a:p>
            <a:r>
              <a:rPr lang="en-IN" sz="2400" dirty="0"/>
              <a:t>Attention at Layer 23</a:t>
            </a:r>
          </a:p>
        </p:txBody>
      </p:sp>
      <p:pic>
        <p:nvPicPr>
          <p:cNvPr id="8" name="Picture 7">
            <a:extLst>
              <a:ext uri="{FF2B5EF4-FFF2-40B4-BE49-F238E27FC236}">
                <a16:creationId xmlns:a16="http://schemas.microsoft.com/office/drawing/2014/main" id="{693B19FA-F04C-F8FE-1247-B0ED3EF09DB8}"/>
              </a:ext>
            </a:extLst>
          </p:cNvPr>
          <p:cNvPicPr>
            <a:picLocks noChangeAspect="1"/>
          </p:cNvPicPr>
          <p:nvPr/>
        </p:nvPicPr>
        <p:blipFill>
          <a:blip r:embed="rId4"/>
          <a:stretch>
            <a:fillRect/>
          </a:stretch>
        </p:blipFill>
        <p:spPr>
          <a:xfrm>
            <a:off x="4572000" y="2600421"/>
            <a:ext cx="4137595" cy="2224054"/>
          </a:xfrm>
          <a:prstGeom prst="rect">
            <a:avLst/>
          </a:prstGeom>
        </p:spPr>
      </p:pic>
    </p:spTree>
    <p:extLst>
      <p:ext uri="{BB962C8B-B14F-4D97-AF65-F5344CB8AC3E}">
        <p14:creationId xmlns:p14="http://schemas.microsoft.com/office/powerpoint/2010/main" val="38044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93E1E8F3-9688-924E-24C3-1D1520186EC9}"/>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2F9E2C60-2AAD-620D-2D84-E5BC9B348B60}"/>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21</a:t>
            </a:r>
            <a:endParaRPr dirty="0"/>
          </a:p>
        </p:txBody>
      </p:sp>
      <p:sp>
        <p:nvSpPr>
          <p:cNvPr id="175" name="Google Shape;175;p24">
            <a:extLst>
              <a:ext uri="{FF2B5EF4-FFF2-40B4-BE49-F238E27FC236}">
                <a16:creationId xmlns:a16="http://schemas.microsoft.com/office/drawing/2014/main" id="{122978A2-ED14-F7EF-3D6B-05C2207A0404}"/>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sp>
        <p:nvSpPr>
          <p:cNvPr id="6" name="TextBox 5">
            <a:extLst>
              <a:ext uri="{FF2B5EF4-FFF2-40B4-BE49-F238E27FC236}">
                <a16:creationId xmlns:a16="http://schemas.microsoft.com/office/drawing/2014/main" id="{0BD62F49-3C0B-F6BA-A187-A0CBE101D80A}"/>
              </a:ext>
            </a:extLst>
          </p:cNvPr>
          <p:cNvSpPr txBox="1"/>
          <p:nvPr/>
        </p:nvSpPr>
        <p:spPr>
          <a:xfrm>
            <a:off x="801045" y="1571861"/>
            <a:ext cx="6551940" cy="461665"/>
          </a:xfrm>
          <a:prstGeom prst="rect">
            <a:avLst/>
          </a:prstGeom>
          <a:noFill/>
        </p:spPr>
        <p:txBody>
          <a:bodyPr wrap="square" rtlCol="0">
            <a:spAutoFit/>
          </a:bodyPr>
          <a:lstStyle/>
          <a:p>
            <a:r>
              <a:rPr lang="en-IN" sz="2400" dirty="0"/>
              <a:t>Attention at Layer 20</a:t>
            </a:r>
          </a:p>
        </p:txBody>
      </p:sp>
      <p:pic>
        <p:nvPicPr>
          <p:cNvPr id="3" name="Picture 2">
            <a:extLst>
              <a:ext uri="{FF2B5EF4-FFF2-40B4-BE49-F238E27FC236}">
                <a16:creationId xmlns:a16="http://schemas.microsoft.com/office/drawing/2014/main" id="{9F1D0FC3-1A94-999D-533A-B2669B099B56}"/>
              </a:ext>
            </a:extLst>
          </p:cNvPr>
          <p:cNvPicPr>
            <a:picLocks noChangeAspect="1"/>
          </p:cNvPicPr>
          <p:nvPr/>
        </p:nvPicPr>
        <p:blipFill>
          <a:blip r:embed="rId3"/>
          <a:stretch>
            <a:fillRect/>
          </a:stretch>
        </p:blipFill>
        <p:spPr>
          <a:xfrm>
            <a:off x="648175" y="2659386"/>
            <a:ext cx="3674444" cy="2018654"/>
          </a:xfrm>
          <a:prstGeom prst="rect">
            <a:avLst/>
          </a:prstGeom>
        </p:spPr>
      </p:pic>
      <p:pic>
        <p:nvPicPr>
          <p:cNvPr id="7" name="Picture 6">
            <a:extLst>
              <a:ext uri="{FF2B5EF4-FFF2-40B4-BE49-F238E27FC236}">
                <a16:creationId xmlns:a16="http://schemas.microsoft.com/office/drawing/2014/main" id="{4FB80A63-2959-9037-5369-CE9A7942A554}"/>
              </a:ext>
            </a:extLst>
          </p:cNvPr>
          <p:cNvPicPr>
            <a:picLocks noChangeAspect="1"/>
          </p:cNvPicPr>
          <p:nvPr/>
        </p:nvPicPr>
        <p:blipFill>
          <a:blip r:embed="rId4"/>
          <a:stretch>
            <a:fillRect/>
          </a:stretch>
        </p:blipFill>
        <p:spPr>
          <a:xfrm>
            <a:off x="4884127" y="2659385"/>
            <a:ext cx="3726473" cy="2018655"/>
          </a:xfrm>
          <a:prstGeom prst="rect">
            <a:avLst/>
          </a:prstGeom>
        </p:spPr>
      </p:pic>
    </p:spTree>
    <p:extLst>
      <p:ext uri="{BB962C8B-B14F-4D97-AF65-F5344CB8AC3E}">
        <p14:creationId xmlns:p14="http://schemas.microsoft.com/office/powerpoint/2010/main" val="1502477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0907F3E2-504B-772C-29A2-4CB81CE2FD6B}"/>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80D6A069-AE0E-A09F-E103-A37C1791B0B2}"/>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22</a:t>
            </a:r>
            <a:endParaRPr dirty="0"/>
          </a:p>
        </p:txBody>
      </p:sp>
      <p:sp>
        <p:nvSpPr>
          <p:cNvPr id="175" name="Google Shape;175;p24">
            <a:extLst>
              <a:ext uri="{FF2B5EF4-FFF2-40B4-BE49-F238E27FC236}">
                <a16:creationId xmlns:a16="http://schemas.microsoft.com/office/drawing/2014/main" id="{22770004-7FE4-DE5C-6A8C-44AF44D9AF32}"/>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sp>
        <p:nvSpPr>
          <p:cNvPr id="6" name="TextBox 5">
            <a:extLst>
              <a:ext uri="{FF2B5EF4-FFF2-40B4-BE49-F238E27FC236}">
                <a16:creationId xmlns:a16="http://schemas.microsoft.com/office/drawing/2014/main" id="{DD94E694-CC30-AB62-BFC0-E84C34ED9972}"/>
              </a:ext>
            </a:extLst>
          </p:cNvPr>
          <p:cNvSpPr txBox="1"/>
          <p:nvPr/>
        </p:nvSpPr>
        <p:spPr>
          <a:xfrm>
            <a:off x="801045" y="1571861"/>
            <a:ext cx="6551940" cy="461665"/>
          </a:xfrm>
          <a:prstGeom prst="rect">
            <a:avLst/>
          </a:prstGeom>
          <a:noFill/>
        </p:spPr>
        <p:txBody>
          <a:bodyPr wrap="square" rtlCol="0">
            <a:spAutoFit/>
          </a:bodyPr>
          <a:lstStyle/>
          <a:p>
            <a:r>
              <a:rPr lang="en-IN" sz="2400" dirty="0"/>
              <a:t>Attention at Layer 17</a:t>
            </a:r>
          </a:p>
        </p:txBody>
      </p:sp>
      <p:pic>
        <p:nvPicPr>
          <p:cNvPr id="4" name="Picture 3">
            <a:extLst>
              <a:ext uri="{FF2B5EF4-FFF2-40B4-BE49-F238E27FC236}">
                <a16:creationId xmlns:a16="http://schemas.microsoft.com/office/drawing/2014/main" id="{FA031844-F629-2805-F36E-8C13D036E980}"/>
              </a:ext>
            </a:extLst>
          </p:cNvPr>
          <p:cNvPicPr>
            <a:picLocks noChangeAspect="1"/>
          </p:cNvPicPr>
          <p:nvPr/>
        </p:nvPicPr>
        <p:blipFill>
          <a:blip r:embed="rId3"/>
          <a:stretch>
            <a:fillRect/>
          </a:stretch>
        </p:blipFill>
        <p:spPr>
          <a:xfrm>
            <a:off x="922878" y="2659627"/>
            <a:ext cx="3535766" cy="1962435"/>
          </a:xfrm>
          <a:prstGeom prst="rect">
            <a:avLst/>
          </a:prstGeom>
        </p:spPr>
      </p:pic>
      <p:pic>
        <p:nvPicPr>
          <p:cNvPr id="8" name="Picture 7">
            <a:extLst>
              <a:ext uri="{FF2B5EF4-FFF2-40B4-BE49-F238E27FC236}">
                <a16:creationId xmlns:a16="http://schemas.microsoft.com/office/drawing/2014/main" id="{F624BFD1-0718-6D23-BAB7-6932AB313E27}"/>
              </a:ext>
            </a:extLst>
          </p:cNvPr>
          <p:cNvPicPr>
            <a:picLocks noChangeAspect="1"/>
          </p:cNvPicPr>
          <p:nvPr/>
        </p:nvPicPr>
        <p:blipFill>
          <a:blip r:embed="rId4"/>
          <a:stretch>
            <a:fillRect/>
          </a:stretch>
        </p:blipFill>
        <p:spPr>
          <a:xfrm>
            <a:off x="4727910" y="2659627"/>
            <a:ext cx="3975928" cy="2180102"/>
          </a:xfrm>
          <a:prstGeom prst="rect">
            <a:avLst/>
          </a:prstGeom>
        </p:spPr>
      </p:pic>
    </p:spTree>
    <p:extLst>
      <p:ext uri="{BB962C8B-B14F-4D97-AF65-F5344CB8AC3E}">
        <p14:creationId xmlns:p14="http://schemas.microsoft.com/office/powerpoint/2010/main" val="401734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CB7AB47F-90EB-9BB2-1725-B41DABDB9627}"/>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AFD10B6B-FBBF-CD7E-20D9-D19B2395C6CA}"/>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23</a:t>
            </a:r>
            <a:endParaRPr dirty="0"/>
          </a:p>
        </p:txBody>
      </p:sp>
      <p:sp>
        <p:nvSpPr>
          <p:cNvPr id="175" name="Google Shape;175;p24">
            <a:extLst>
              <a:ext uri="{FF2B5EF4-FFF2-40B4-BE49-F238E27FC236}">
                <a16:creationId xmlns:a16="http://schemas.microsoft.com/office/drawing/2014/main" id="{B05D4EE8-923D-07B0-7E66-28830165B418}"/>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sp>
        <p:nvSpPr>
          <p:cNvPr id="6" name="TextBox 5">
            <a:extLst>
              <a:ext uri="{FF2B5EF4-FFF2-40B4-BE49-F238E27FC236}">
                <a16:creationId xmlns:a16="http://schemas.microsoft.com/office/drawing/2014/main" id="{CA500AB0-528A-B0D8-8AB7-9DBB9A3EE680}"/>
              </a:ext>
            </a:extLst>
          </p:cNvPr>
          <p:cNvSpPr txBox="1"/>
          <p:nvPr/>
        </p:nvSpPr>
        <p:spPr>
          <a:xfrm>
            <a:off x="801045" y="1571861"/>
            <a:ext cx="6551940" cy="461665"/>
          </a:xfrm>
          <a:prstGeom prst="rect">
            <a:avLst/>
          </a:prstGeom>
          <a:noFill/>
        </p:spPr>
        <p:txBody>
          <a:bodyPr wrap="square" rtlCol="0">
            <a:spAutoFit/>
          </a:bodyPr>
          <a:lstStyle/>
          <a:p>
            <a:r>
              <a:rPr lang="en-IN" sz="2400" dirty="0"/>
              <a:t>Yolov11s</a:t>
            </a:r>
          </a:p>
        </p:txBody>
      </p:sp>
      <p:pic>
        <p:nvPicPr>
          <p:cNvPr id="3" name="Picture 2">
            <a:extLst>
              <a:ext uri="{FF2B5EF4-FFF2-40B4-BE49-F238E27FC236}">
                <a16:creationId xmlns:a16="http://schemas.microsoft.com/office/drawing/2014/main" id="{074DEB8C-927D-B857-AF5B-AA9D0F116361}"/>
              </a:ext>
            </a:extLst>
          </p:cNvPr>
          <p:cNvPicPr>
            <a:picLocks noChangeAspect="1"/>
          </p:cNvPicPr>
          <p:nvPr/>
        </p:nvPicPr>
        <p:blipFill>
          <a:blip r:embed="rId3"/>
          <a:stretch>
            <a:fillRect/>
          </a:stretch>
        </p:blipFill>
        <p:spPr>
          <a:xfrm>
            <a:off x="801044" y="2660073"/>
            <a:ext cx="3770955" cy="1909173"/>
          </a:xfrm>
          <a:prstGeom prst="rect">
            <a:avLst/>
          </a:prstGeom>
        </p:spPr>
      </p:pic>
      <p:pic>
        <p:nvPicPr>
          <p:cNvPr id="7" name="Picture 6">
            <a:extLst>
              <a:ext uri="{FF2B5EF4-FFF2-40B4-BE49-F238E27FC236}">
                <a16:creationId xmlns:a16="http://schemas.microsoft.com/office/drawing/2014/main" id="{1CF9DAF3-29C4-C9B2-2C61-36B036D02511}"/>
              </a:ext>
            </a:extLst>
          </p:cNvPr>
          <p:cNvPicPr>
            <a:picLocks noChangeAspect="1"/>
          </p:cNvPicPr>
          <p:nvPr/>
        </p:nvPicPr>
        <p:blipFill>
          <a:blip r:embed="rId4"/>
          <a:stretch>
            <a:fillRect/>
          </a:stretch>
        </p:blipFill>
        <p:spPr>
          <a:xfrm>
            <a:off x="4715584" y="2647131"/>
            <a:ext cx="3627372" cy="1869216"/>
          </a:xfrm>
          <a:prstGeom prst="rect">
            <a:avLst/>
          </a:prstGeom>
        </p:spPr>
      </p:pic>
    </p:spTree>
    <p:extLst>
      <p:ext uri="{BB962C8B-B14F-4D97-AF65-F5344CB8AC3E}">
        <p14:creationId xmlns:p14="http://schemas.microsoft.com/office/powerpoint/2010/main" val="4169576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81FB1B32-4EBA-2F79-3DB2-7188767EDE30}"/>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3256E343-E94D-7296-4A03-8217BDE13E5D}"/>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24</a:t>
            </a:r>
            <a:endParaRPr dirty="0"/>
          </a:p>
        </p:txBody>
      </p:sp>
      <p:sp>
        <p:nvSpPr>
          <p:cNvPr id="175" name="Google Shape;175;p24">
            <a:extLst>
              <a:ext uri="{FF2B5EF4-FFF2-40B4-BE49-F238E27FC236}">
                <a16:creationId xmlns:a16="http://schemas.microsoft.com/office/drawing/2014/main" id="{B67FED01-3B95-96AD-7B14-AAD43098AA0D}"/>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sp>
        <p:nvSpPr>
          <p:cNvPr id="6" name="TextBox 5">
            <a:extLst>
              <a:ext uri="{FF2B5EF4-FFF2-40B4-BE49-F238E27FC236}">
                <a16:creationId xmlns:a16="http://schemas.microsoft.com/office/drawing/2014/main" id="{733CAD93-A613-0222-82F5-2569520466BB}"/>
              </a:ext>
            </a:extLst>
          </p:cNvPr>
          <p:cNvSpPr txBox="1"/>
          <p:nvPr/>
        </p:nvSpPr>
        <p:spPr>
          <a:xfrm>
            <a:off x="801045" y="1571861"/>
            <a:ext cx="6551940" cy="461665"/>
          </a:xfrm>
          <a:prstGeom prst="rect">
            <a:avLst/>
          </a:prstGeom>
          <a:noFill/>
        </p:spPr>
        <p:txBody>
          <a:bodyPr wrap="square" rtlCol="0">
            <a:spAutoFit/>
          </a:bodyPr>
          <a:lstStyle/>
          <a:p>
            <a:r>
              <a:rPr lang="en-IN" sz="2400" dirty="0"/>
              <a:t>Yolo11m</a:t>
            </a:r>
          </a:p>
        </p:txBody>
      </p:sp>
      <p:pic>
        <p:nvPicPr>
          <p:cNvPr id="4" name="Picture 3">
            <a:extLst>
              <a:ext uri="{FF2B5EF4-FFF2-40B4-BE49-F238E27FC236}">
                <a16:creationId xmlns:a16="http://schemas.microsoft.com/office/drawing/2014/main" id="{9ACBF432-5A9A-303D-58DF-71FD020BD767}"/>
              </a:ext>
            </a:extLst>
          </p:cNvPr>
          <p:cNvPicPr>
            <a:picLocks noChangeAspect="1"/>
          </p:cNvPicPr>
          <p:nvPr/>
        </p:nvPicPr>
        <p:blipFill>
          <a:blip r:embed="rId3"/>
          <a:stretch>
            <a:fillRect/>
          </a:stretch>
        </p:blipFill>
        <p:spPr>
          <a:xfrm>
            <a:off x="591338" y="2460815"/>
            <a:ext cx="3808031" cy="2115573"/>
          </a:xfrm>
          <a:prstGeom prst="rect">
            <a:avLst/>
          </a:prstGeom>
        </p:spPr>
      </p:pic>
      <p:pic>
        <p:nvPicPr>
          <p:cNvPr id="8" name="Picture 7">
            <a:extLst>
              <a:ext uri="{FF2B5EF4-FFF2-40B4-BE49-F238E27FC236}">
                <a16:creationId xmlns:a16="http://schemas.microsoft.com/office/drawing/2014/main" id="{F2B57F32-EF8B-A63C-01B6-A5002989B61B}"/>
              </a:ext>
            </a:extLst>
          </p:cNvPr>
          <p:cNvPicPr>
            <a:picLocks noChangeAspect="1"/>
          </p:cNvPicPr>
          <p:nvPr/>
        </p:nvPicPr>
        <p:blipFill>
          <a:blip r:embed="rId4"/>
          <a:stretch>
            <a:fillRect/>
          </a:stretch>
        </p:blipFill>
        <p:spPr>
          <a:xfrm>
            <a:off x="4435973" y="2460815"/>
            <a:ext cx="4029075" cy="2238375"/>
          </a:xfrm>
          <a:prstGeom prst="rect">
            <a:avLst/>
          </a:prstGeom>
        </p:spPr>
      </p:pic>
    </p:spTree>
    <p:extLst>
      <p:ext uri="{BB962C8B-B14F-4D97-AF65-F5344CB8AC3E}">
        <p14:creationId xmlns:p14="http://schemas.microsoft.com/office/powerpoint/2010/main" val="1528325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A538EA0D-7C72-DEAA-2EFA-B38C315CC07E}"/>
            </a:ext>
          </a:extLst>
        </p:cNvPr>
        <p:cNvGrpSpPr/>
        <p:nvPr/>
      </p:nvGrpSpPr>
      <p:grpSpPr>
        <a:xfrm>
          <a:off x="0" y="0"/>
          <a:ext cx="0" cy="0"/>
          <a:chOff x="0" y="0"/>
          <a:chExt cx="0" cy="0"/>
        </a:xfrm>
      </p:grpSpPr>
      <p:sp>
        <p:nvSpPr>
          <p:cNvPr id="85" name="Google Shape;85;p12">
            <a:extLst>
              <a:ext uri="{FF2B5EF4-FFF2-40B4-BE49-F238E27FC236}">
                <a16:creationId xmlns:a16="http://schemas.microsoft.com/office/drawing/2014/main" id="{A2C59653-2A44-703C-823D-2D0053D49F58}"/>
              </a:ext>
            </a:extLst>
          </p:cNvPr>
          <p:cNvSpPr txBox="1">
            <a:spLocks noGrp="1"/>
          </p:cNvSpPr>
          <p:nvPr>
            <p:ph type="sldNum" idx="12"/>
          </p:nvPr>
        </p:nvSpPr>
        <p:spPr>
          <a:xfrm>
            <a:off x="8557518" y="388988"/>
            <a:ext cx="203024"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3</a:t>
            </a:fld>
            <a:endParaRPr/>
          </a:p>
        </p:txBody>
      </p:sp>
      <p:sp>
        <p:nvSpPr>
          <p:cNvPr id="86" name="Google Shape;86;p12">
            <a:extLst>
              <a:ext uri="{FF2B5EF4-FFF2-40B4-BE49-F238E27FC236}">
                <a16:creationId xmlns:a16="http://schemas.microsoft.com/office/drawing/2014/main" id="{B03B8755-01C7-876A-1B36-B9FDFCEBCAD5}"/>
              </a:ext>
            </a:extLst>
          </p:cNvPr>
          <p:cNvSpPr txBox="1">
            <a:spLocks noGrp="1"/>
          </p:cNvSpPr>
          <p:nvPr>
            <p:ph type="title"/>
          </p:nvPr>
        </p:nvSpPr>
        <p:spPr>
          <a:xfrm>
            <a:off x="536550" y="-75570"/>
            <a:ext cx="7919762" cy="2078182"/>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Introduction</a:t>
            </a:r>
            <a:endParaRPr sz="3200" b="0" i="0" u="none" strike="noStrike" cap="none" dirty="0">
              <a:solidFill>
                <a:srgbClr val="000000"/>
              </a:solidFill>
              <a:latin typeface="Times New Roman"/>
              <a:ea typeface="Times New Roman"/>
              <a:cs typeface="Times New Roman"/>
              <a:sym typeface="Times New Roman"/>
            </a:endParaRPr>
          </a:p>
        </p:txBody>
      </p:sp>
      <p:sp>
        <p:nvSpPr>
          <p:cNvPr id="87" name="Google Shape;87;p12">
            <a:extLst>
              <a:ext uri="{FF2B5EF4-FFF2-40B4-BE49-F238E27FC236}">
                <a16:creationId xmlns:a16="http://schemas.microsoft.com/office/drawing/2014/main" id="{7C0204A0-6233-4C30-1211-A2892ACF47A6}"/>
              </a:ext>
            </a:extLst>
          </p:cNvPr>
          <p:cNvSpPr/>
          <p:nvPr/>
        </p:nvSpPr>
        <p:spPr>
          <a:xfrm>
            <a:off x="1295400" y="304800"/>
            <a:ext cx="6858000" cy="45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 name="Google Shape;88;p12">
            <a:extLst>
              <a:ext uri="{FF2B5EF4-FFF2-40B4-BE49-F238E27FC236}">
                <a16:creationId xmlns:a16="http://schemas.microsoft.com/office/drawing/2014/main" id="{F9DDE6C5-D677-305B-C25D-0B1DCC89E231}"/>
              </a:ext>
            </a:extLst>
          </p:cNvPr>
          <p:cNvSpPr/>
          <p:nvPr/>
        </p:nvSpPr>
        <p:spPr>
          <a:xfrm>
            <a:off x="925117" y="2311354"/>
            <a:ext cx="7598566" cy="397971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US" sz="1800" dirty="0">
                <a:solidFill>
                  <a:schemeClr val="dk1"/>
                </a:solidFill>
                <a:latin typeface="Times New Roman"/>
                <a:ea typeface="Times New Roman"/>
                <a:cs typeface="Times New Roman"/>
                <a:sym typeface="Times New Roman"/>
              </a:rPr>
              <a:t> </a:t>
            </a:r>
          </a:p>
        </p:txBody>
      </p:sp>
      <p:sp>
        <p:nvSpPr>
          <p:cNvPr id="2" name="Rectangle 1">
            <a:extLst>
              <a:ext uri="{FF2B5EF4-FFF2-40B4-BE49-F238E27FC236}">
                <a16:creationId xmlns:a16="http://schemas.microsoft.com/office/drawing/2014/main" id="{2EB24099-DFC2-3684-FBEA-D002497B3CB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Google Shape;88;p12">
            <a:extLst>
              <a:ext uri="{FF2B5EF4-FFF2-40B4-BE49-F238E27FC236}">
                <a16:creationId xmlns:a16="http://schemas.microsoft.com/office/drawing/2014/main" id="{F9DDE6C5-D677-305B-C25D-0B1DCC89E231}"/>
              </a:ext>
            </a:extLst>
          </p:cNvPr>
          <p:cNvSpPr/>
          <p:nvPr/>
        </p:nvSpPr>
        <p:spPr>
          <a:xfrm>
            <a:off x="925117" y="2221766"/>
            <a:ext cx="7598566" cy="4069306"/>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lang="en-US" sz="1800" dirty="0">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2EB24099-DFC2-3684-FBEA-D002497B3CB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091AFD2-67C8-C274-765B-2FC39F6DFC1A}"/>
              </a:ext>
            </a:extLst>
          </p:cNvPr>
          <p:cNvSpPr txBox="1"/>
          <p:nvPr/>
        </p:nvSpPr>
        <p:spPr>
          <a:xfrm>
            <a:off x="620317" y="1594532"/>
            <a:ext cx="7783095" cy="3477875"/>
          </a:xfrm>
          <a:prstGeom prst="rect">
            <a:avLst/>
          </a:prstGeom>
          <a:noFill/>
        </p:spPr>
        <p:txBody>
          <a:bodyPr wrap="square" rtlCol="0">
            <a:spAutoFit/>
          </a:bodyPr>
          <a:lstStyle/>
          <a:p>
            <a:pPr marL="285750" indent="-285750">
              <a:buFont typeface="Arial" panose="020B0604020202020204" pitchFamily="34" charset="0"/>
              <a:buChar char="•"/>
            </a:pPr>
            <a:r>
              <a:rPr lang="en-US" dirty="0"/>
              <a:t> </a:t>
            </a:r>
            <a:r>
              <a:rPr lang="en-US" sz="2000" dirty="0"/>
              <a:t>Object detection is a key task in computer vision that involves identifying and classifying objects within images. </a:t>
            </a:r>
          </a:p>
          <a:p>
            <a:endParaRPr lang="en-US" sz="2000" dirty="0"/>
          </a:p>
          <a:p>
            <a:pPr marL="342900" indent="-342900">
              <a:buFont typeface="Arial" panose="020B0604020202020204" pitchFamily="34" charset="0"/>
              <a:buChar char="•"/>
            </a:pPr>
            <a:r>
              <a:rPr lang="en-US" sz="2000" dirty="0"/>
              <a:t>YOLO (You Only Look Once) is a real-time object detection algorithm known for its speed and efficiency.</a:t>
            </a:r>
          </a:p>
          <a:p>
            <a:endParaRPr lang="en-US" sz="2000" dirty="0"/>
          </a:p>
          <a:p>
            <a:pPr marL="342900" indent="-342900">
              <a:buFont typeface="Arial" panose="020B0604020202020204" pitchFamily="34" charset="0"/>
              <a:buChar char="•"/>
            </a:pPr>
            <a:r>
              <a:rPr lang="en-US" sz="2000" dirty="0"/>
              <a:t>Despite its performance, YOLO can struggle with detecting small or overlapping objects.</a:t>
            </a:r>
          </a:p>
          <a:p>
            <a:endParaRPr lang="en-US" sz="2000" dirty="0"/>
          </a:p>
          <a:p>
            <a:pPr marL="342900" indent="-342900">
              <a:buFont typeface="Arial" panose="020B0604020202020204" pitchFamily="34" charset="0"/>
              <a:buChar char="•"/>
            </a:pPr>
            <a:r>
              <a:rPr lang="en-US" sz="2000" dirty="0"/>
              <a:t>Enhancements like attention modules and advanced backbone networks are used to improve YOLO’s detection accuracy.</a:t>
            </a:r>
            <a:endParaRPr lang="en-IN" sz="2000" dirty="0"/>
          </a:p>
        </p:txBody>
      </p:sp>
    </p:spTree>
    <p:extLst>
      <p:ext uri="{BB962C8B-B14F-4D97-AF65-F5344CB8AC3E}">
        <p14:creationId xmlns:p14="http://schemas.microsoft.com/office/powerpoint/2010/main" val="620758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9E2BB2F2-2507-9A28-5CC4-F92C7B7CBB34}"/>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A6E2143D-9B06-7700-5F1F-7ED635D1C108}"/>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25</a:t>
            </a:r>
            <a:endParaRPr dirty="0"/>
          </a:p>
        </p:txBody>
      </p:sp>
      <p:sp>
        <p:nvSpPr>
          <p:cNvPr id="175" name="Google Shape;175;p24">
            <a:extLst>
              <a:ext uri="{FF2B5EF4-FFF2-40B4-BE49-F238E27FC236}">
                <a16:creationId xmlns:a16="http://schemas.microsoft.com/office/drawing/2014/main" id="{91598D6B-73D7-A8C1-C417-C42C7CBA4DAC}"/>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sp>
        <p:nvSpPr>
          <p:cNvPr id="6" name="TextBox 5">
            <a:extLst>
              <a:ext uri="{FF2B5EF4-FFF2-40B4-BE49-F238E27FC236}">
                <a16:creationId xmlns:a16="http://schemas.microsoft.com/office/drawing/2014/main" id="{92310A1A-5B6B-F4E8-1C34-C59E7E441A4E}"/>
              </a:ext>
            </a:extLst>
          </p:cNvPr>
          <p:cNvSpPr txBox="1"/>
          <p:nvPr/>
        </p:nvSpPr>
        <p:spPr>
          <a:xfrm>
            <a:off x="801045" y="1571861"/>
            <a:ext cx="6551940" cy="461665"/>
          </a:xfrm>
          <a:prstGeom prst="rect">
            <a:avLst/>
          </a:prstGeom>
          <a:noFill/>
        </p:spPr>
        <p:txBody>
          <a:bodyPr wrap="square" rtlCol="0">
            <a:spAutoFit/>
          </a:bodyPr>
          <a:lstStyle/>
          <a:p>
            <a:r>
              <a:rPr lang="en-IN" sz="2400" dirty="0"/>
              <a:t>Yolo12s</a:t>
            </a:r>
          </a:p>
        </p:txBody>
      </p:sp>
      <p:pic>
        <p:nvPicPr>
          <p:cNvPr id="3" name="Picture 2">
            <a:extLst>
              <a:ext uri="{FF2B5EF4-FFF2-40B4-BE49-F238E27FC236}">
                <a16:creationId xmlns:a16="http://schemas.microsoft.com/office/drawing/2014/main" id="{1ABE1D26-0CE2-A555-F96E-1AECB3724B08}"/>
              </a:ext>
            </a:extLst>
          </p:cNvPr>
          <p:cNvPicPr>
            <a:picLocks noChangeAspect="1"/>
          </p:cNvPicPr>
          <p:nvPr/>
        </p:nvPicPr>
        <p:blipFill>
          <a:blip r:embed="rId3"/>
          <a:stretch>
            <a:fillRect/>
          </a:stretch>
        </p:blipFill>
        <p:spPr>
          <a:xfrm>
            <a:off x="801045" y="2644959"/>
            <a:ext cx="3617594" cy="2009774"/>
          </a:xfrm>
          <a:prstGeom prst="rect">
            <a:avLst/>
          </a:prstGeom>
        </p:spPr>
      </p:pic>
      <p:pic>
        <p:nvPicPr>
          <p:cNvPr id="4" name="Picture 3">
            <a:extLst>
              <a:ext uri="{FF2B5EF4-FFF2-40B4-BE49-F238E27FC236}">
                <a16:creationId xmlns:a16="http://schemas.microsoft.com/office/drawing/2014/main" id="{2A1F954E-75E2-0A5A-6F4C-8C0511B6F0E0}"/>
              </a:ext>
            </a:extLst>
          </p:cNvPr>
          <p:cNvPicPr>
            <a:picLocks noChangeAspect="1"/>
          </p:cNvPicPr>
          <p:nvPr/>
        </p:nvPicPr>
        <p:blipFill>
          <a:blip r:embed="rId4"/>
          <a:stretch>
            <a:fillRect/>
          </a:stretch>
        </p:blipFill>
        <p:spPr>
          <a:xfrm>
            <a:off x="4701901" y="2652712"/>
            <a:ext cx="3617595" cy="2009775"/>
          </a:xfrm>
          <a:prstGeom prst="rect">
            <a:avLst/>
          </a:prstGeom>
        </p:spPr>
      </p:pic>
    </p:spTree>
    <p:extLst>
      <p:ext uri="{BB962C8B-B14F-4D97-AF65-F5344CB8AC3E}">
        <p14:creationId xmlns:p14="http://schemas.microsoft.com/office/powerpoint/2010/main" val="3307527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B4AF5E7E-3A9E-4CCC-4BF8-17361F6F25A2}"/>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2EED6975-15F4-CA75-CE97-977719FC8DCC}"/>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25</a:t>
            </a:r>
            <a:endParaRPr dirty="0"/>
          </a:p>
        </p:txBody>
      </p:sp>
      <p:sp>
        <p:nvSpPr>
          <p:cNvPr id="175" name="Google Shape;175;p24">
            <a:extLst>
              <a:ext uri="{FF2B5EF4-FFF2-40B4-BE49-F238E27FC236}">
                <a16:creationId xmlns:a16="http://schemas.microsoft.com/office/drawing/2014/main" id="{79601252-2E0D-C7EB-522E-4EFFB55EC2F1}"/>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sp>
        <p:nvSpPr>
          <p:cNvPr id="6" name="TextBox 5">
            <a:extLst>
              <a:ext uri="{FF2B5EF4-FFF2-40B4-BE49-F238E27FC236}">
                <a16:creationId xmlns:a16="http://schemas.microsoft.com/office/drawing/2014/main" id="{38A0DBA0-48A8-6845-885F-57DEDC866BD4}"/>
              </a:ext>
            </a:extLst>
          </p:cNvPr>
          <p:cNvSpPr txBox="1"/>
          <p:nvPr/>
        </p:nvSpPr>
        <p:spPr>
          <a:xfrm>
            <a:off x="801045" y="1571861"/>
            <a:ext cx="6551940" cy="461665"/>
          </a:xfrm>
          <a:prstGeom prst="rect">
            <a:avLst/>
          </a:prstGeom>
          <a:noFill/>
        </p:spPr>
        <p:txBody>
          <a:bodyPr wrap="square" rtlCol="0">
            <a:spAutoFit/>
          </a:bodyPr>
          <a:lstStyle/>
          <a:p>
            <a:r>
              <a:rPr lang="en-IN" sz="2400" dirty="0"/>
              <a:t>Yolo5s</a:t>
            </a:r>
          </a:p>
        </p:txBody>
      </p:sp>
      <p:pic>
        <p:nvPicPr>
          <p:cNvPr id="5" name="Picture 4">
            <a:extLst>
              <a:ext uri="{FF2B5EF4-FFF2-40B4-BE49-F238E27FC236}">
                <a16:creationId xmlns:a16="http://schemas.microsoft.com/office/drawing/2014/main" id="{C5683C7E-CB9E-04B7-AEE1-762BF3480727}"/>
              </a:ext>
            </a:extLst>
          </p:cNvPr>
          <p:cNvPicPr>
            <a:picLocks noChangeAspect="1"/>
          </p:cNvPicPr>
          <p:nvPr/>
        </p:nvPicPr>
        <p:blipFill>
          <a:blip r:embed="rId3"/>
          <a:stretch>
            <a:fillRect/>
          </a:stretch>
        </p:blipFill>
        <p:spPr>
          <a:xfrm>
            <a:off x="373625" y="2460815"/>
            <a:ext cx="4412532" cy="2451407"/>
          </a:xfrm>
          <a:prstGeom prst="rect">
            <a:avLst/>
          </a:prstGeom>
        </p:spPr>
      </p:pic>
      <p:pic>
        <p:nvPicPr>
          <p:cNvPr id="8" name="Picture 7">
            <a:extLst>
              <a:ext uri="{FF2B5EF4-FFF2-40B4-BE49-F238E27FC236}">
                <a16:creationId xmlns:a16="http://schemas.microsoft.com/office/drawing/2014/main" id="{F30371C0-21DD-6A7E-A4F4-C02C18E52787}"/>
              </a:ext>
            </a:extLst>
          </p:cNvPr>
          <p:cNvPicPr>
            <a:picLocks noChangeAspect="1"/>
          </p:cNvPicPr>
          <p:nvPr/>
        </p:nvPicPr>
        <p:blipFill>
          <a:blip r:embed="rId4"/>
          <a:stretch>
            <a:fillRect/>
          </a:stretch>
        </p:blipFill>
        <p:spPr>
          <a:xfrm>
            <a:off x="4896464" y="2567330"/>
            <a:ext cx="4029075" cy="2238375"/>
          </a:xfrm>
          <a:prstGeom prst="rect">
            <a:avLst/>
          </a:prstGeom>
        </p:spPr>
      </p:pic>
    </p:spTree>
    <p:extLst>
      <p:ext uri="{BB962C8B-B14F-4D97-AF65-F5344CB8AC3E}">
        <p14:creationId xmlns:p14="http://schemas.microsoft.com/office/powerpoint/2010/main" val="2055596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4CD0AEA0-BC12-08B6-6C5C-C115452CA6AA}"/>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388B9AF9-AA64-87AD-F85C-AC9A778922FA}"/>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25</a:t>
            </a:r>
            <a:endParaRPr dirty="0"/>
          </a:p>
        </p:txBody>
      </p:sp>
      <p:sp>
        <p:nvSpPr>
          <p:cNvPr id="175" name="Google Shape;175;p24">
            <a:extLst>
              <a:ext uri="{FF2B5EF4-FFF2-40B4-BE49-F238E27FC236}">
                <a16:creationId xmlns:a16="http://schemas.microsoft.com/office/drawing/2014/main" id="{8209CA38-3C2D-CDFC-7797-2DBF5EC5A216}"/>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sp>
        <p:nvSpPr>
          <p:cNvPr id="6" name="TextBox 5">
            <a:extLst>
              <a:ext uri="{FF2B5EF4-FFF2-40B4-BE49-F238E27FC236}">
                <a16:creationId xmlns:a16="http://schemas.microsoft.com/office/drawing/2014/main" id="{7C4A8809-D5B0-651B-FD5E-3B68207E36D8}"/>
              </a:ext>
            </a:extLst>
          </p:cNvPr>
          <p:cNvSpPr txBox="1"/>
          <p:nvPr/>
        </p:nvSpPr>
        <p:spPr>
          <a:xfrm>
            <a:off x="801045" y="1571861"/>
            <a:ext cx="6551940" cy="461665"/>
          </a:xfrm>
          <a:prstGeom prst="rect">
            <a:avLst/>
          </a:prstGeom>
          <a:noFill/>
        </p:spPr>
        <p:txBody>
          <a:bodyPr wrap="square" rtlCol="0">
            <a:spAutoFit/>
          </a:bodyPr>
          <a:lstStyle/>
          <a:p>
            <a:r>
              <a:rPr lang="en-IN" sz="2400" dirty="0"/>
              <a:t>Attention at layer 14 and 21</a:t>
            </a:r>
          </a:p>
        </p:txBody>
      </p:sp>
      <p:pic>
        <p:nvPicPr>
          <p:cNvPr id="3" name="Picture 2">
            <a:extLst>
              <a:ext uri="{FF2B5EF4-FFF2-40B4-BE49-F238E27FC236}">
                <a16:creationId xmlns:a16="http://schemas.microsoft.com/office/drawing/2014/main" id="{55B39E77-DF6D-448E-618E-3BF4BECD4AF4}"/>
              </a:ext>
            </a:extLst>
          </p:cNvPr>
          <p:cNvPicPr>
            <a:picLocks noChangeAspect="1"/>
          </p:cNvPicPr>
          <p:nvPr/>
        </p:nvPicPr>
        <p:blipFill>
          <a:blip r:embed="rId3"/>
          <a:stretch>
            <a:fillRect/>
          </a:stretch>
        </p:blipFill>
        <p:spPr>
          <a:xfrm>
            <a:off x="612079" y="2597627"/>
            <a:ext cx="3586295" cy="2440483"/>
          </a:xfrm>
          <a:prstGeom prst="rect">
            <a:avLst/>
          </a:prstGeom>
        </p:spPr>
      </p:pic>
      <p:pic>
        <p:nvPicPr>
          <p:cNvPr id="7" name="Picture 6">
            <a:extLst>
              <a:ext uri="{FF2B5EF4-FFF2-40B4-BE49-F238E27FC236}">
                <a16:creationId xmlns:a16="http://schemas.microsoft.com/office/drawing/2014/main" id="{9C76CEB1-AE0A-37E5-7009-9319E9B509E0}"/>
              </a:ext>
            </a:extLst>
          </p:cNvPr>
          <p:cNvPicPr>
            <a:picLocks noChangeAspect="1"/>
          </p:cNvPicPr>
          <p:nvPr/>
        </p:nvPicPr>
        <p:blipFill>
          <a:blip r:embed="rId4"/>
          <a:stretch>
            <a:fillRect/>
          </a:stretch>
        </p:blipFill>
        <p:spPr>
          <a:xfrm>
            <a:off x="4290421" y="2597627"/>
            <a:ext cx="4029075" cy="2238375"/>
          </a:xfrm>
          <a:prstGeom prst="rect">
            <a:avLst/>
          </a:prstGeom>
        </p:spPr>
      </p:pic>
    </p:spTree>
    <p:extLst>
      <p:ext uri="{BB962C8B-B14F-4D97-AF65-F5344CB8AC3E}">
        <p14:creationId xmlns:p14="http://schemas.microsoft.com/office/powerpoint/2010/main" val="466541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94B3609B-D100-94D8-DD8E-79E3DB5CB397}"/>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0C888EE3-9127-0CE2-7477-B8A21E10FBB8}"/>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25</a:t>
            </a:r>
            <a:endParaRPr dirty="0"/>
          </a:p>
        </p:txBody>
      </p:sp>
      <p:sp>
        <p:nvSpPr>
          <p:cNvPr id="175" name="Google Shape;175;p24">
            <a:extLst>
              <a:ext uri="{FF2B5EF4-FFF2-40B4-BE49-F238E27FC236}">
                <a16:creationId xmlns:a16="http://schemas.microsoft.com/office/drawing/2014/main" id="{87697371-6ED3-F825-E814-299751F17916}"/>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sp>
        <p:nvSpPr>
          <p:cNvPr id="6" name="TextBox 5">
            <a:extLst>
              <a:ext uri="{FF2B5EF4-FFF2-40B4-BE49-F238E27FC236}">
                <a16:creationId xmlns:a16="http://schemas.microsoft.com/office/drawing/2014/main" id="{995C0FFD-E100-759C-C8B2-752F71953E2C}"/>
              </a:ext>
            </a:extLst>
          </p:cNvPr>
          <p:cNvSpPr txBox="1"/>
          <p:nvPr/>
        </p:nvSpPr>
        <p:spPr>
          <a:xfrm>
            <a:off x="801045" y="1571861"/>
            <a:ext cx="6551940" cy="461665"/>
          </a:xfrm>
          <a:prstGeom prst="rect">
            <a:avLst/>
          </a:prstGeom>
          <a:noFill/>
        </p:spPr>
        <p:txBody>
          <a:bodyPr wrap="square" rtlCol="0">
            <a:spAutoFit/>
          </a:bodyPr>
          <a:lstStyle/>
          <a:p>
            <a:r>
              <a:rPr lang="en-IN" sz="2400" dirty="0"/>
              <a:t>Yolo9s</a:t>
            </a:r>
          </a:p>
        </p:txBody>
      </p:sp>
      <p:pic>
        <p:nvPicPr>
          <p:cNvPr id="3" name="Picture 2">
            <a:extLst>
              <a:ext uri="{FF2B5EF4-FFF2-40B4-BE49-F238E27FC236}">
                <a16:creationId xmlns:a16="http://schemas.microsoft.com/office/drawing/2014/main" id="{F0F995C6-B775-F390-416F-15A742472F25}"/>
              </a:ext>
            </a:extLst>
          </p:cNvPr>
          <p:cNvPicPr>
            <a:picLocks noChangeAspect="1"/>
          </p:cNvPicPr>
          <p:nvPr/>
        </p:nvPicPr>
        <p:blipFill>
          <a:blip r:embed="rId3"/>
          <a:stretch>
            <a:fillRect/>
          </a:stretch>
        </p:blipFill>
        <p:spPr>
          <a:xfrm>
            <a:off x="588461" y="2896871"/>
            <a:ext cx="3560752" cy="2229730"/>
          </a:xfrm>
          <a:prstGeom prst="rect">
            <a:avLst/>
          </a:prstGeom>
        </p:spPr>
      </p:pic>
      <p:pic>
        <p:nvPicPr>
          <p:cNvPr id="7" name="Picture 6">
            <a:extLst>
              <a:ext uri="{FF2B5EF4-FFF2-40B4-BE49-F238E27FC236}">
                <a16:creationId xmlns:a16="http://schemas.microsoft.com/office/drawing/2014/main" id="{B3DEAF61-CDE4-AD88-246C-F82B5F067AA7}"/>
              </a:ext>
            </a:extLst>
          </p:cNvPr>
          <p:cNvPicPr>
            <a:picLocks noChangeAspect="1"/>
          </p:cNvPicPr>
          <p:nvPr/>
        </p:nvPicPr>
        <p:blipFill>
          <a:blip r:embed="rId4"/>
          <a:stretch>
            <a:fillRect/>
          </a:stretch>
        </p:blipFill>
        <p:spPr>
          <a:xfrm>
            <a:off x="4371606" y="2896871"/>
            <a:ext cx="4183933" cy="2324407"/>
          </a:xfrm>
          <a:prstGeom prst="rect">
            <a:avLst/>
          </a:prstGeom>
        </p:spPr>
      </p:pic>
    </p:spTree>
    <p:extLst>
      <p:ext uri="{BB962C8B-B14F-4D97-AF65-F5344CB8AC3E}">
        <p14:creationId xmlns:p14="http://schemas.microsoft.com/office/powerpoint/2010/main" val="2068714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120993B5-6C1A-C7EF-01A1-6E4515E63CDE}"/>
            </a:ext>
          </a:extLst>
        </p:cNvPr>
        <p:cNvGrpSpPr/>
        <p:nvPr/>
      </p:nvGrpSpPr>
      <p:grpSpPr>
        <a:xfrm>
          <a:off x="0" y="0"/>
          <a:ext cx="0" cy="0"/>
          <a:chOff x="0" y="0"/>
          <a:chExt cx="0" cy="0"/>
        </a:xfrm>
      </p:grpSpPr>
      <p:sp>
        <p:nvSpPr>
          <p:cNvPr id="174" name="Google Shape;174;p24">
            <a:extLst>
              <a:ext uri="{FF2B5EF4-FFF2-40B4-BE49-F238E27FC236}">
                <a16:creationId xmlns:a16="http://schemas.microsoft.com/office/drawing/2014/main" id="{226F9F9E-1F04-C87C-FCE4-A994CD12DE8A}"/>
              </a:ext>
            </a:extLst>
          </p:cNvPr>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25</a:t>
            </a:r>
            <a:endParaRPr dirty="0"/>
          </a:p>
        </p:txBody>
      </p:sp>
      <p:sp>
        <p:nvSpPr>
          <p:cNvPr id="175" name="Google Shape;175;p24">
            <a:extLst>
              <a:ext uri="{FF2B5EF4-FFF2-40B4-BE49-F238E27FC236}">
                <a16:creationId xmlns:a16="http://schemas.microsoft.com/office/drawing/2014/main" id="{D95115A1-A717-14D4-EC24-F0566127F05B}"/>
              </a:ext>
            </a:extLst>
          </p:cNvPr>
          <p:cNvSpPr txBox="1"/>
          <p:nvPr/>
        </p:nvSpPr>
        <p:spPr>
          <a:xfrm>
            <a:off x="2808514" y="559837"/>
            <a:ext cx="3767361"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Results and Analysis</a:t>
            </a:r>
            <a:endParaRPr dirty="0"/>
          </a:p>
        </p:txBody>
      </p:sp>
      <p:sp>
        <p:nvSpPr>
          <p:cNvPr id="6" name="TextBox 5">
            <a:extLst>
              <a:ext uri="{FF2B5EF4-FFF2-40B4-BE49-F238E27FC236}">
                <a16:creationId xmlns:a16="http://schemas.microsoft.com/office/drawing/2014/main" id="{F7203439-0FB6-999A-E6AF-22018AD7B10C}"/>
              </a:ext>
            </a:extLst>
          </p:cNvPr>
          <p:cNvSpPr txBox="1"/>
          <p:nvPr/>
        </p:nvSpPr>
        <p:spPr>
          <a:xfrm>
            <a:off x="801045" y="1571861"/>
            <a:ext cx="6551940" cy="461665"/>
          </a:xfrm>
          <a:prstGeom prst="rect">
            <a:avLst/>
          </a:prstGeom>
          <a:noFill/>
        </p:spPr>
        <p:txBody>
          <a:bodyPr wrap="square" rtlCol="0">
            <a:spAutoFit/>
          </a:bodyPr>
          <a:lstStyle/>
          <a:p>
            <a:r>
              <a:rPr lang="en-IN" sz="2400" dirty="0"/>
              <a:t>Yolo10n</a:t>
            </a:r>
          </a:p>
        </p:txBody>
      </p:sp>
      <p:pic>
        <p:nvPicPr>
          <p:cNvPr id="5" name="Picture 4">
            <a:extLst>
              <a:ext uri="{FF2B5EF4-FFF2-40B4-BE49-F238E27FC236}">
                <a16:creationId xmlns:a16="http://schemas.microsoft.com/office/drawing/2014/main" id="{DF519BD6-217A-C68F-B476-76C951C7C961}"/>
              </a:ext>
            </a:extLst>
          </p:cNvPr>
          <p:cNvPicPr>
            <a:picLocks noChangeAspect="1"/>
          </p:cNvPicPr>
          <p:nvPr/>
        </p:nvPicPr>
        <p:blipFill>
          <a:blip r:embed="rId3"/>
          <a:stretch>
            <a:fillRect/>
          </a:stretch>
        </p:blipFill>
        <p:spPr>
          <a:xfrm>
            <a:off x="530942" y="2460815"/>
            <a:ext cx="3631710" cy="2363660"/>
          </a:xfrm>
          <a:prstGeom prst="rect">
            <a:avLst/>
          </a:prstGeom>
        </p:spPr>
      </p:pic>
      <p:pic>
        <p:nvPicPr>
          <p:cNvPr id="9" name="Picture 8">
            <a:extLst>
              <a:ext uri="{FF2B5EF4-FFF2-40B4-BE49-F238E27FC236}">
                <a16:creationId xmlns:a16="http://schemas.microsoft.com/office/drawing/2014/main" id="{39C926AD-F35E-1FEA-0CD6-1AF2DF127695}"/>
              </a:ext>
            </a:extLst>
          </p:cNvPr>
          <p:cNvPicPr>
            <a:picLocks noChangeAspect="1"/>
          </p:cNvPicPr>
          <p:nvPr/>
        </p:nvPicPr>
        <p:blipFill>
          <a:blip r:embed="rId4"/>
          <a:stretch>
            <a:fillRect/>
          </a:stretch>
        </p:blipFill>
        <p:spPr>
          <a:xfrm>
            <a:off x="4306222" y="2460815"/>
            <a:ext cx="4304378" cy="2391321"/>
          </a:xfrm>
          <a:prstGeom prst="rect">
            <a:avLst/>
          </a:prstGeom>
        </p:spPr>
      </p:pic>
    </p:spTree>
    <p:extLst>
      <p:ext uri="{BB962C8B-B14F-4D97-AF65-F5344CB8AC3E}">
        <p14:creationId xmlns:p14="http://schemas.microsoft.com/office/powerpoint/2010/main" val="2077106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81001" y="-289249"/>
            <a:ext cx="8229600" cy="2267339"/>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Conclusion</a:t>
            </a:r>
            <a:endParaRPr sz="3200" dirty="0">
              <a:latin typeface="Times New Roman"/>
              <a:ea typeface="Times New Roman"/>
              <a:cs typeface="Times New Roman"/>
              <a:sym typeface="Times New Roman"/>
            </a:endParaRPr>
          </a:p>
        </p:txBody>
      </p:sp>
      <p:sp>
        <p:nvSpPr>
          <p:cNvPr id="226" name="Google Shape;226;p27"/>
          <p:cNvSpPr txBox="1">
            <a:spLocks noGrp="1"/>
          </p:cNvSpPr>
          <p:nvPr>
            <p:ph type="sldNum" idx="12"/>
          </p:nvPr>
        </p:nvSpPr>
        <p:spPr>
          <a:xfrm>
            <a:off x="8308692" y="381000"/>
            <a:ext cx="301909"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26</a:t>
            </a:r>
            <a:endParaRPr dirty="0"/>
          </a:p>
        </p:txBody>
      </p:sp>
      <p:sp>
        <p:nvSpPr>
          <p:cNvPr id="7" name="TextBox 6">
            <a:extLst>
              <a:ext uri="{FF2B5EF4-FFF2-40B4-BE49-F238E27FC236}">
                <a16:creationId xmlns:a16="http://schemas.microsoft.com/office/drawing/2014/main" id="{528B1F2D-F1E8-BEB8-BDC4-86B1DC956718}"/>
              </a:ext>
            </a:extLst>
          </p:cNvPr>
          <p:cNvSpPr txBox="1"/>
          <p:nvPr/>
        </p:nvSpPr>
        <p:spPr>
          <a:xfrm>
            <a:off x="859221" y="1679028"/>
            <a:ext cx="7751380" cy="2246769"/>
          </a:xfrm>
          <a:prstGeom prst="rect">
            <a:avLst/>
          </a:prstGeom>
          <a:noFill/>
        </p:spPr>
        <p:txBody>
          <a:bodyPr wrap="square">
            <a:spAutoFit/>
          </a:bodyPr>
          <a:lstStyle/>
          <a:p>
            <a:r>
              <a:rPr lang="en-US" sz="2000" dirty="0"/>
              <a:t>Among all tested YOLO variants, YOLOv11s achieved the highest mAP@0.5–0.95, indicating superior object detection performance.</a:t>
            </a:r>
          </a:p>
          <a:p>
            <a:endParaRPr lang="en-US" sz="2000" dirty="0"/>
          </a:p>
          <a:p>
            <a:endParaRPr lang="en-US" sz="2000" dirty="0"/>
          </a:p>
          <a:p>
            <a:endParaRPr lang="en-US" sz="2000" dirty="0"/>
          </a:p>
          <a:p>
            <a:endParaRPr lang="en-US" sz="2000" dirty="0"/>
          </a:p>
          <a:p>
            <a:endParaRPr lang="en-IN" sz="2000" dirty="0"/>
          </a:p>
        </p:txBody>
      </p:sp>
      <p:sp>
        <p:nvSpPr>
          <p:cNvPr id="9" name="TextBox 8">
            <a:extLst>
              <a:ext uri="{FF2B5EF4-FFF2-40B4-BE49-F238E27FC236}">
                <a16:creationId xmlns:a16="http://schemas.microsoft.com/office/drawing/2014/main" id="{528B1F2D-F1E8-BEB8-BDC4-86B1DC956718}"/>
              </a:ext>
            </a:extLst>
          </p:cNvPr>
          <p:cNvSpPr txBox="1"/>
          <p:nvPr/>
        </p:nvSpPr>
        <p:spPr>
          <a:xfrm>
            <a:off x="859221" y="1679028"/>
            <a:ext cx="7751380" cy="4401205"/>
          </a:xfrm>
          <a:prstGeom prst="rect">
            <a:avLst/>
          </a:prstGeom>
          <a:noFill/>
        </p:spPr>
        <p:txBody>
          <a:bodyPr wrap="square">
            <a:spAutoFit/>
          </a:bodyPr>
          <a:lstStyle/>
          <a:p>
            <a:r>
              <a:rPr lang="en-US" sz="2000" dirty="0"/>
              <a:t>Among all tested YOLO variants, YOLOv11s achieved the highest mAP@0.5–0.95, indicating superior object detection performance.</a:t>
            </a:r>
          </a:p>
          <a:p>
            <a:endParaRPr lang="en-US" sz="2000" dirty="0"/>
          </a:p>
          <a:p>
            <a:r>
              <a:rPr lang="en-US" sz="2000" dirty="0"/>
              <a:t>Its lightweight architecture combined with effective feature extraction made it ideal for fast and accurate underwater detection.</a:t>
            </a:r>
          </a:p>
          <a:p>
            <a:endParaRPr lang="en-US" sz="2000" dirty="0"/>
          </a:p>
          <a:p>
            <a:r>
              <a:rPr lang="en-US" sz="2000" dirty="0"/>
              <a:t>YOLOv11s outperformed larger models due to its efficient use of attention and backbone optimization, making it suitable for real-time applications.</a:t>
            </a:r>
          </a:p>
          <a:p>
            <a:endParaRPr lang="en-US" sz="2000" dirty="0"/>
          </a:p>
          <a:p>
            <a:r>
              <a:rPr lang="en-US" sz="2000" dirty="0"/>
              <a:t>This result confirms that smaller, well-tuned models like YOLOv11s can outperform heavier ones when adapted correctly for the domain.</a:t>
            </a:r>
          </a:p>
          <a:p>
            <a:endParaRPr lang="en-IN"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E737235A-6A37-43EB-6FB0-B8B09B49452C}"/>
            </a:ext>
          </a:extLst>
        </p:cNvPr>
        <p:cNvGrpSpPr/>
        <p:nvPr/>
      </p:nvGrpSpPr>
      <p:grpSpPr>
        <a:xfrm>
          <a:off x="0" y="0"/>
          <a:ext cx="0" cy="0"/>
          <a:chOff x="0" y="0"/>
          <a:chExt cx="0" cy="0"/>
        </a:xfrm>
      </p:grpSpPr>
      <p:sp>
        <p:nvSpPr>
          <p:cNvPr id="225" name="Google Shape;225;p27">
            <a:extLst>
              <a:ext uri="{FF2B5EF4-FFF2-40B4-BE49-F238E27FC236}">
                <a16:creationId xmlns:a16="http://schemas.microsoft.com/office/drawing/2014/main" id="{69163086-F50E-7432-9CCB-3A91A0353691}"/>
              </a:ext>
            </a:extLst>
          </p:cNvPr>
          <p:cNvSpPr txBox="1">
            <a:spLocks noGrp="1"/>
          </p:cNvSpPr>
          <p:nvPr>
            <p:ph type="title"/>
          </p:nvPr>
        </p:nvSpPr>
        <p:spPr>
          <a:xfrm>
            <a:off x="381001" y="-289249"/>
            <a:ext cx="8229600" cy="2267339"/>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Contribution</a:t>
            </a:r>
            <a:endParaRPr sz="3200" dirty="0">
              <a:latin typeface="Times New Roman"/>
              <a:ea typeface="Times New Roman"/>
              <a:cs typeface="Times New Roman"/>
              <a:sym typeface="Times New Roman"/>
            </a:endParaRPr>
          </a:p>
        </p:txBody>
      </p:sp>
      <p:sp>
        <p:nvSpPr>
          <p:cNvPr id="226" name="Google Shape;226;p27">
            <a:extLst>
              <a:ext uri="{FF2B5EF4-FFF2-40B4-BE49-F238E27FC236}">
                <a16:creationId xmlns:a16="http://schemas.microsoft.com/office/drawing/2014/main" id="{C635BE04-C4B1-A622-CDE0-51DFDB5780B4}"/>
              </a:ext>
            </a:extLst>
          </p:cNvPr>
          <p:cNvSpPr txBox="1">
            <a:spLocks noGrp="1"/>
          </p:cNvSpPr>
          <p:nvPr>
            <p:ph type="sldNum" idx="12"/>
          </p:nvPr>
        </p:nvSpPr>
        <p:spPr>
          <a:xfrm>
            <a:off x="8308692" y="381000"/>
            <a:ext cx="301909"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26</a:t>
            </a:r>
            <a:endParaRPr dirty="0"/>
          </a:p>
        </p:txBody>
      </p:sp>
      <p:sp>
        <p:nvSpPr>
          <p:cNvPr id="7" name="TextBox 6">
            <a:extLst>
              <a:ext uri="{FF2B5EF4-FFF2-40B4-BE49-F238E27FC236}">
                <a16:creationId xmlns:a16="http://schemas.microsoft.com/office/drawing/2014/main" id="{975CFA85-354D-E726-0F55-5D356B7C0A3C}"/>
              </a:ext>
            </a:extLst>
          </p:cNvPr>
          <p:cNvSpPr txBox="1"/>
          <p:nvPr/>
        </p:nvSpPr>
        <p:spPr>
          <a:xfrm>
            <a:off x="859221" y="1679028"/>
            <a:ext cx="7751380" cy="1938992"/>
          </a:xfrm>
          <a:prstGeom prst="rect">
            <a:avLst/>
          </a:prstGeom>
          <a:noFill/>
        </p:spPr>
        <p:txBody>
          <a:bodyPr wrap="square">
            <a:spAutoFit/>
          </a:bodyPr>
          <a:lstStyle/>
          <a:p>
            <a:endParaRPr lang="en-US" sz="2000" dirty="0"/>
          </a:p>
          <a:p>
            <a:endParaRPr lang="en-US" sz="2000" dirty="0"/>
          </a:p>
          <a:p>
            <a:endParaRPr lang="en-US" sz="2000" dirty="0"/>
          </a:p>
          <a:p>
            <a:endParaRPr lang="en-US" sz="2000" dirty="0"/>
          </a:p>
          <a:p>
            <a:endParaRPr lang="en-US" sz="2000" dirty="0"/>
          </a:p>
          <a:p>
            <a:endParaRPr lang="en-IN" sz="2000" dirty="0"/>
          </a:p>
        </p:txBody>
      </p:sp>
      <p:graphicFrame>
        <p:nvGraphicFramePr>
          <p:cNvPr id="2" name="Table 1">
            <a:extLst>
              <a:ext uri="{FF2B5EF4-FFF2-40B4-BE49-F238E27FC236}">
                <a16:creationId xmlns:a16="http://schemas.microsoft.com/office/drawing/2014/main" id="{A5EC6DBF-DAC7-2205-4870-01E856281601}"/>
              </a:ext>
            </a:extLst>
          </p:cNvPr>
          <p:cNvGraphicFramePr>
            <a:graphicFrameLocks noGrp="1"/>
          </p:cNvGraphicFramePr>
          <p:nvPr>
            <p:extLst>
              <p:ext uri="{D42A27DB-BD31-4B8C-83A1-F6EECF244321}">
                <p14:modId xmlns:p14="http://schemas.microsoft.com/office/powerpoint/2010/main" val="2023307222"/>
              </p:ext>
            </p:extLst>
          </p:nvPr>
        </p:nvGraphicFramePr>
        <p:xfrm>
          <a:off x="882790" y="2079138"/>
          <a:ext cx="7504125" cy="3184007"/>
        </p:xfrm>
        <a:graphic>
          <a:graphicData uri="http://schemas.openxmlformats.org/drawingml/2006/table">
            <a:tbl>
              <a:tblPr firstRow="1" bandRow="1">
                <a:tableStyleId>{14A13C47-98B6-40D4-9459-D51E5DD3AEA3}</a:tableStyleId>
              </a:tblPr>
              <a:tblGrid>
                <a:gridCol w="887584">
                  <a:extLst>
                    <a:ext uri="{9D8B030D-6E8A-4147-A177-3AD203B41FA5}">
                      <a16:colId xmlns:a16="http://schemas.microsoft.com/office/drawing/2014/main" val="1944898990"/>
                    </a:ext>
                  </a:extLst>
                </a:gridCol>
                <a:gridCol w="2624645">
                  <a:extLst>
                    <a:ext uri="{9D8B030D-6E8A-4147-A177-3AD203B41FA5}">
                      <a16:colId xmlns:a16="http://schemas.microsoft.com/office/drawing/2014/main" val="2758893572"/>
                    </a:ext>
                  </a:extLst>
                </a:gridCol>
                <a:gridCol w="3991896">
                  <a:extLst>
                    <a:ext uri="{9D8B030D-6E8A-4147-A177-3AD203B41FA5}">
                      <a16:colId xmlns:a16="http://schemas.microsoft.com/office/drawing/2014/main" val="4091585200"/>
                    </a:ext>
                  </a:extLst>
                </a:gridCol>
              </a:tblGrid>
              <a:tr h="562727">
                <a:tc>
                  <a:txBody>
                    <a:bodyPr/>
                    <a:lstStyle/>
                    <a:p>
                      <a:r>
                        <a:rPr lang="en-US" dirty="0"/>
                        <a:t>S.no</a:t>
                      </a:r>
                      <a:endParaRPr lang="en-IN" dirty="0"/>
                    </a:p>
                  </a:txBody>
                  <a:tcPr/>
                </a:tc>
                <a:tc>
                  <a:txBody>
                    <a:bodyPr/>
                    <a:lstStyle/>
                    <a:p>
                      <a:r>
                        <a:rPr lang="en-US" dirty="0"/>
                        <a:t>                     Name</a:t>
                      </a:r>
                      <a:endParaRPr lang="en-IN" dirty="0"/>
                    </a:p>
                  </a:txBody>
                  <a:tcPr/>
                </a:tc>
                <a:tc>
                  <a:txBody>
                    <a:bodyPr/>
                    <a:lstStyle/>
                    <a:p>
                      <a:r>
                        <a:rPr lang="en-US" dirty="0"/>
                        <a:t>   Contribution</a:t>
                      </a:r>
                      <a:endParaRPr lang="en-IN" dirty="0"/>
                    </a:p>
                  </a:txBody>
                  <a:tcPr/>
                </a:tc>
                <a:extLst>
                  <a:ext uri="{0D108BD9-81ED-4DB2-BD59-A6C34878D82A}">
                    <a16:rowId xmlns:a16="http://schemas.microsoft.com/office/drawing/2014/main" val="2865982878"/>
                  </a:ext>
                </a:extLst>
              </a:tr>
              <a:tr h="582133">
                <a:tc>
                  <a:txBody>
                    <a:bodyPr/>
                    <a:lstStyle/>
                    <a:p>
                      <a:r>
                        <a:rPr lang="en-US" dirty="0"/>
                        <a:t>1</a:t>
                      </a:r>
                      <a:endParaRPr lang="en-IN" dirty="0"/>
                    </a:p>
                  </a:txBody>
                  <a:tcPr/>
                </a:tc>
                <a:tc>
                  <a:txBody>
                    <a:bodyPr/>
                    <a:lstStyle/>
                    <a:p>
                      <a:r>
                        <a:rPr lang="en-US" dirty="0"/>
                        <a:t>A Tharun</a:t>
                      </a:r>
                      <a:endParaRPr lang="en-IN" dirty="0"/>
                    </a:p>
                  </a:txBody>
                  <a:tcPr/>
                </a:tc>
                <a:tc>
                  <a:txBody>
                    <a:bodyPr/>
                    <a:lstStyle/>
                    <a:p>
                      <a:r>
                        <a:rPr lang="en-IN" dirty="0"/>
                        <a:t>YOLO11 with attention 23,Attention-Skip,Dual-YOLO11 </a:t>
                      </a:r>
                      <a:r>
                        <a:rPr lang="en-IN"/>
                        <a:t>with Attn </a:t>
                      </a:r>
                      <a:r>
                        <a:rPr lang="en-IN" dirty="0"/>
                        <a:t>(</a:t>
                      </a:r>
                      <a:r>
                        <a:rPr lang="en-IN"/>
                        <a:t>17&amp;24),Dual-Attn </a:t>
                      </a:r>
                      <a:r>
                        <a:rPr lang="en-IN" dirty="0"/>
                        <a:t>(14&amp;21),YOLOv11 with 9, YOLOv11s</a:t>
                      </a:r>
                    </a:p>
                    <a:p>
                      <a:r>
                        <a:rPr lang="en-IN" dirty="0"/>
                        <a:t>YOLOv11m,YOLOv11s-backbone</a:t>
                      </a:r>
                    </a:p>
                    <a:p>
                      <a:endParaRPr lang="en-IN" dirty="0"/>
                    </a:p>
                  </a:txBody>
                  <a:tcPr/>
                </a:tc>
                <a:extLst>
                  <a:ext uri="{0D108BD9-81ED-4DB2-BD59-A6C34878D82A}">
                    <a16:rowId xmlns:a16="http://schemas.microsoft.com/office/drawing/2014/main" val="895392518"/>
                  </a:ext>
                </a:extLst>
              </a:tr>
              <a:tr h="619432">
                <a:tc>
                  <a:txBody>
                    <a:bodyPr/>
                    <a:lstStyle/>
                    <a:p>
                      <a:r>
                        <a:rPr lang="en-US" dirty="0"/>
                        <a:t>2</a:t>
                      </a:r>
                      <a:endParaRPr lang="en-IN" dirty="0"/>
                    </a:p>
                  </a:txBody>
                  <a:tcPr/>
                </a:tc>
                <a:tc>
                  <a:txBody>
                    <a:bodyPr/>
                    <a:lstStyle/>
                    <a:p>
                      <a:r>
                        <a:rPr lang="en-US" dirty="0"/>
                        <a:t>M Sai Govardhan</a:t>
                      </a:r>
                      <a:endParaRPr lang="en-IN" dirty="0"/>
                    </a:p>
                  </a:txBody>
                  <a:tcPr/>
                </a:tc>
                <a:tc>
                  <a:txBody>
                    <a:bodyPr/>
                    <a:lstStyle/>
                    <a:p>
                      <a:r>
                        <a:rPr lang="en-IN" dirty="0"/>
                        <a:t>YOLOv11n, YOLOv12s,YOLOv12m</a:t>
                      </a:r>
                    </a:p>
                    <a:p>
                      <a:r>
                        <a:rPr lang="en-IN" dirty="0"/>
                        <a:t>Attention-10,Attention-14</a:t>
                      </a:r>
                    </a:p>
                    <a:p>
                      <a:endParaRPr lang="en-IN" dirty="0"/>
                    </a:p>
                  </a:txBody>
                  <a:tcPr/>
                </a:tc>
                <a:extLst>
                  <a:ext uri="{0D108BD9-81ED-4DB2-BD59-A6C34878D82A}">
                    <a16:rowId xmlns:a16="http://schemas.microsoft.com/office/drawing/2014/main" val="3529694488"/>
                  </a:ext>
                </a:extLst>
              </a:tr>
              <a:tr h="592948">
                <a:tc>
                  <a:txBody>
                    <a:bodyPr/>
                    <a:lstStyle/>
                    <a:p>
                      <a:r>
                        <a:rPr lang="en-US" dirty="0"/>
                        <a:t>3</a:t>
                      </a:r>
                      <a:endParaRPr lang="en-IN" dirty="0"/>
                    </a:p>
                  </a:txBody>
                  <a:tcPr/>
                </a:tc>
                <a:tc>
                  <a:txBody>
                    <a:bodyPr/>
                    <a:lstStyle/>
                    <a:p>
                      <a:r>
                        <a:rPr lang="en-US" dirty="0"/>
                        <a:t>P </a:t>
                      </a:r>
                      <a:r>
                        <a:rPr lang="en-US" dirty="0" err="1"/>
                        <a:t>Jayachetan</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YOLOv5s, YOLOv9s, YOLOv10n, YOLO11 with attention 17,YOLOv10m,YOLO11 with attention 17</a:t>
                      </a:r>
                    </a:p>
                  </a:txBody>
                  <a:tcPr/>
                </a:tc>
                <a:extLst>
                  <a:ext uri="{0D108BD9-81ED-4DB2-BD59-A6C34878D82A}">
                    <a16:rowId xmlns:a16="http://schemas.microsoft.com/office/drawing/2014/main" val="1244457147"/>
                  </a:ext>
                </a:extLst>
              </a:tr>
            </a:tbl>
          </a:graphicData>
        </a:graphic>
      </p:graphicFrame>
    </p:spTree>
    <p:extLst>
      <p:ext uri="{BB962C8B-B14F-4D97-AF65-F5344CB8AC3E}">
        <p14:creationId xmlns:p14="http://schemas.microsoft.com/office/powerpoint/2010/main" val="3581208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391886" y="2809149"/>
            <a:ext cx="8229600" cy="150812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2800"/>
              <a:buFont typeface="Times New Roman"/>
              <a:buNone/>
            </a:pPr>
            <a:r>
              <a:rPr lang="en-US">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
        <p:nvSpPr>
          <p:cNvPr id="254" name="Google Shape;254;p31"/>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112DE63B-4BEB-32FB-5173-364AF6FAEE72}"/>
            </a:ext>
          </a:extLst>
        </p:cNvPr>
        <p:cNvGrpSpPr/>
        <p:nvPr/>
      </p:nvGrpSpPr>
      <p:grpSpPr>
        <a:xfrm>
          <a:off x="0" y="0"/>
          <a:ext cx="0" cy="0"/>
          <a:chOff x="0" y="0"/>
          <a:chExt cx="0" cy="0"/>
        </a:xfrm>
      </p:grpSpPr>
      <p:sp>
        <p:nvSpPr>
          <p:cNvPr id="135" name="Google Shape;135;p19">
            <a:extLst>
              <a:ext uri="{FF2B5EF4-FFF2-40B4-BE49-F238E27FC236}">
                <a16:creationId xmlns:a16="http://schemas.microsoft.com/office/drawing/2014/main" id="{43232E3F-8AB8-08C4-ED1B-226497CAD472}"/>
              </a:ext>
            </a:extLst>
          </p:cNvPr>
          <p:cNvSpPr txBox="1">
            <a:spLocks noGrp="1"/>
          </p:cNvSpPr>
          <p:nvPr>
            <p:ph type="sldNum" idx="12"/>
          </p:nvPr>
        </p:nvSpPr>
        <p:spPr>
          <a:xfrm>
            <a:off x="8268929" y="381000"/>
            <a:ext cx="341671" cy="52318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4</a:t>
            </a:r>
          </a:p>
          <a:p>
            <a:pPr marL="0" lvl="0" indent="0" algn="r" rtl="0">
              <a:lnSpc>
                <a:spcPct val="100000"/>
              </a:lnSpc>
              <a:spcBef>
                <a:spcPts val="0"/>
              </a:spcBef>
              <a:spcAft>
                <a:spcPts val="0"/>
              </a:spcAft>
              <a:buClr>
                <a:srgbClr val="000000"/>
              </a:buClr>
              <a:buSzPts val="1400"/>
              <a:buFont typeface="Arial"/>
              <a:buNone/>
            </a:pPr>
            <a:endParaRPr dirty="0"/>
          </a:p>
        </p:txBody>
      </p:sp>
      <p:sp>
        <p:nvSpPr>
          <p:cNvPr id="136" name="Google Shape;136;p19">
            <a:extLst>
              <a:ext uri="{FF2B5EF4-FFF2-40B4-BE49-F238E27FC236}">
                <a16:creationId xmlns:a16="http://schemas.microsoft.com/office/drawing/2014/main" id="{92F470A2-D6CC-ACF9-39A5-860329C59782}"/>
              </a:ext>
            </a:extLst>
          </p:cNvPr>
          <p:cNvSpPr txBox="1">
            <a:spLocks noGrp="1"/>
          </p:cNvSpPr>
          <p:nvPr>
            <p:ph type="title"/>
          </p:nvPr>
        </p:nvSpPr>
        <p:spPr>
          <a:xfrm>
            <a:off x="457200" y="-294723"/>
            <a:ext cx="8229600" cy="225955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System </a:t>
            </a:r>
            <a:r>
              <a:rPr lang="en-US" sz="3200" dirty="0" err="1">
                <a:latin typeface="Times New Roman"/>
                <a:ea typeface="Times New Roman"/>
                <a:cs typeface="Times New Roman"/>
                <a:sym typeface="Times New Roman"/>
              </a:rPr>
              <a:t>Architecture:Attention</a:t>
            </a:r>
            <a:r>
              <a:rPr lang="en-US" sz="3200" dirty="0">
                <a:latin typeface="Times New Roman"/>
                <a:ea typeface="Times New Roman"/>
                <a:cs typeface="Times New Roman"/>
                <a:sym typeface="Times New Roman"/>
              </a:rPr>
              <a:t> at Layer 10</a:t>
            </a:r>
            <a:endParaRPr dirty="0"/>
          </a:p>
        </p:txBody>
      </p:sp>
      <p:pic>
        <p:nvPicPr>
          <p:cNvPr id="3" name="Picture 2">
            <a:extLst>
              <a:ext uri="{FF2B5EF4-FFF2-40B4-BE49-F238E27FC236}">
                <a16:creationId xmlns:a16="http://schemas.microsoft.com/office/drawing/2014/main" id="{F0964C3C-0665-C402-8BEE-C3944994C231}"/>
              </a:ext>
            </a:extLst>
          </p:cNvPr>
          <p:cNvPicPr>
            <a:picLocks noChangeAspect="1"/>
          </p:cNvPicPr>
          <p:nvPr/>
        </p:nvPicPr>
        <p:blipFill>
          <a:blip r:embed="rId3"/>
          <a:stretch>
            <a:fillRect/>
          </a:stretch>
        </p:blipFill>
        <p:spPr>
          <a:xfrm>
            <a:off x="824948" y="1300230"/>
            <a:ext cx="7443981" cy="4901788"/>
          </a:xfrm>
          <a:prstGeom prst="rect">
            <a:avLst/>
          </a:prstGeom>
        </p:spPr>
      </p:pic>
    </p:spTree>
    <p:extLst>
      <p:ext uri="{BB962C8B-B14F-4D97-AF65-F5344CB8AC3E}">
        <p14:creationId xmlns:p14="http://schemas.microsoft.com/office/powerpoint/2010/main" val="280220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6E06E541-4847-0280-75B2-911B9D77B60B}"/>
            </a:ext>
          </a:extLst>
        </p:cNvPr>
        <p:cNvGrpSpPr/>
        <p:nvPr/>
      </p:nvGrpSpPr>
      <p:grpSpPr>
        <a:xfrm>
          <a:off x="0" y="0"/>
          <a:ext cx="0" cy="0"/>
          <a:chOff x="0" y="0"/>
          <a:chExt cx="0" cy="0"/>
        </a:xfrm>
      </p:grpSpPr>
      <p:sp>
        <p:nvSpPr>
          <p:cNvPr id="135" name="Google Shape;135;p19">
            <a:extLst>
              <a:ext uri="{FF2B5EF4-FFF2-40B4-BE49-F238E27FC236}">
                <a16:creationId xmlns:a16="http://schemas.microsoft.com/office/drawing/2014/main" id="{16DC5445-D371-0BDB-82BD-E51A4195AAC0}"/>
              </a:ext>
            </a:extLst>
          </p:cNvPr>
          <p:cNvSpPr txBox="1">
            <a:spLocks noGrp="1"/>
          </p:cNvSpPr>
          <p:nvPr>
            <p:ph type="sldNum" idx="12"/>
          </p:nvPr>
        </p:nvSpPr>
        <p:spPr>
          <a:xfrm>
            <a:off x="8268929" y="381000"/>
            <a:ext cx="341671" cy="52318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5</a:t>
            </a:r>
          </a:p>
          <a:p>
            <a:pPr marL="0" lvl="0" indent="0" algn="r" rtl="0">
              <a:lnSpc>
                <a:spcPct val="100000"/>
              </a:lnSpc>
              <a:spcBef>
                <a:spcPts val="0"/>
              </a:spcBef>
              <a:spcAft>
                <a:spcPts val="0"/>
              </a:spcAft>
              <a:buClr>
                <a:srgbClr val="000000"/>
              </a:buClr>
              <a:buSzPts val="1400"/>
              <a:buFont typeface="Arial"/>
              <a:buNone/>
            </a:pPr>
            <a:endParaRPr dirty="0"/>
          </a:p>
        </p:txBody>
      </p:sp>
      <p:sp>
        <p:nvSpPr>
          <p:cNvPr id="136" name="Google Shape;136;p19">
            <a:extLst>
              <a:ext uri="{FF2B5EF4-FFF2-40B4-BE49-F238E27FC236}">
                <a16:creationId xmlns:a16="http://schemas.microsoft.com/office/drawing/2014/main" id="{06173408-ACDF-F279-E00C-F4D00A44CEAF}"/>
              </a:ext>
            </a:extLst>
          </p:cNvPr>
          <p:cNvSpPr txBox="1">
            <a:spLocks noGrp="1"/>
          </p:cNvSpPr>
          <p:nvPr>
            <p:ph type="title"/>
          </p:nvPr>
        </p:nvSpPr>
        <p:spPr>
          <a:xfrm>
            <a:off x="457200" y="-294723"/>
            <a:ext cx="8229600" cy="225955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System </a:t>
            </a:r>
            <a:r>
              <a:rPr lang="en-US" sz="3200" dirty="0" err="1">
                <a:latin typeface="Times New Roman"/>
                <a:ea typeface="Times New Roman"/>
                <a:cs typeface="Times New Roman"/>
                <a:sym typeface="Times New Roman"/>
              </a:rPr>
              <a:t>Architecture:Attention</a:t>
            </a:r>
            <a:r>
              <a:rPr lang="en-US" sz="3200" dirty="0">
                <a:latin typeface="Times New Roman"/>
                <a:ea typeface="Times New Roman"/>
                <a:cs typeface="Times New Roman"/>
                <a:sym typeface="Times New Roman"/>
              </a:rPr>
              <a:t> at Layer 14</a:t>
            </a:r>
            <a:endParaRPr dirty="0"/>
          </a:p>
        </p:txBody>
      </p:sp>
      <p:pic>
        <p:nvPicPr>
          <p:cNvPr id="4" name="Picture 3">
            <a:extLst>
              <a:ext uri="{FF2B5EF4-FFF2-40B4-BE49-F238E27FC236}">
                <a16:creationId xmlns:a16="http://schemas.microsoft.com/office/drawing/2014/main" id="{BD8EB412-77E6-2DF5-ABBD-6160738B9B15}"/>
              </a:ext>
            </a:extLst>
          </p:cNvPr>
          <p:cNvPicPr>
            <a:picLocks noChangeAspect="1"/>
          </p:cNvPicPr>
          <p:nvPr/>
        </p:nvPicPr>
        <p:blipFill>
          <a:blip r:embed="rId3"/>
          <a:stretch>
            <a:fillRect/>
          </a:stretch>
        </p:blipFill>
        <p:spPr>
          <a:xfrm>
            <a:off x="983975" y="1489597"/>
            <a:ext cx="7284954" cy="4573273"/>
          </a:xfrm>
          <a:prstGeom prst="rect">
            <a:avLst/>
          </a:prstGeom>
        </p:spPr>
      </p:pic>
    </p:spTree>
    <p:extLst>
      <p:ext uri="{BB962C8B-B14F-4D97-AF65-F5344CB8AC3E}">
        <p14:creationId xmlns:p14="http://schemas.microsoft.com/office/powerpoint/2010/main" val="226924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6001A3B8-A6E6-1A39-79F4-13581CBB003D}"/>
            </a:ext>
          </a:extLst>
        </p:cNvPr>
        <p:cNvGrpSpPr/>
        <p:nvPr/>
      </p:nvGrpSpPr>
      <p:grpSpPr>
        <a:xfrm>
          <a:off x="0" y="0"/>
          <a:ext cx="0" cy="0"/>
          <a:chOff x="0" y="0"/>
          <a:chExt cx="0" cy="0"/>
        </a:xfrm>
      </p:grpSpPr>
      <p:sp>
        <p:nvSpPr>
          <p:cNvPr id="135" name="Google Shape;135;p19">
            <a:extLst>
              <a:ext uri="{FF2B5EF4-FFF2-40B4-BE49-F238E27FC236}">
                <a16:creationId xmlns:a16="http://schemas.microsoft.com/office/drawing/2014/main" id="{F3C53B01-264E-6951-4AB6-E23C0B408C9B}"/>
              </a:ext>
            </a:extLst>
          </p:cNvPr>
          <p:cNvSpPr txBox="1">
            <a:spLocks noGrp="1"/>
          </p:cNvSpPr>
          <p:nvPr>
            <p:ph type="sldNum" idx="12"/>
          </p:nvPr>
        </p:nvSpPr>
        <p:spPr>
          <a:xfrm>
            <a:off x="8268929" y="381000"/>
            <a:ext cx="341671" cy="52318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6</a:t>
            </a:r>
          </a:p>
          <a:p>
            <a:pPr marL="0" lvl="0" indent="0" algn="r" rtl="0">
              <a:lnSpc>
                <a:spcPct val="100000"/>
              </a:lnSpc>
              <a:spcBef>
                <a:spcPts val="0"/>
              </a:spcBef>
              <a:spcAft>
                <a:spcPts val="0"/>
              </a:spcAft>
              <a:buClr>
                <a:srgbClr val="000000"/>
              </a:buClr>
              <a:buSzPts val="1400"/>
              <a:buFont typeface="Arial"/>
              <a:buNone/>
            </a:pPr>
            <a:endParaRPr dirty="0"/>
          </a:p>
        </p:txBody>
      </p:sp>
      <p:sp>
        <p:nvSpPr>
          <p:cNvPr id="136" name="Google Shape;136;p19">
            <a:extLst>
              <a:ext uri="{FF2B5EF4-FFF2-40B4-BE49-F238E27FC236}">
                <a16:creationId xmlns:a16="http://schemas.microsoft.com/office/drawing/2014/main" id="{79A5179E-1DE6-1CAE-F056-4DBE61E998C7}"/>
              </a:ext>
            </a:extLst>
          </p:cNvPr>
          <p:cNvSpPr txBox="1">
            <a:spLocks noGrp="1"/>
          </p:cNvSpPr>
          <p:nvPr>
            <p:ph type="title"/>
          </p:nvPr>
        </p:nvSpPr>
        <p:spPr>
          <a:xfrm>
            <a:off x="457200" y="-294723"/>
            <a:ext cx="8229600" cy="225955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System </a:t>
            </a:r>
            <a:r>
              <a:rPr lang="en-US" sz="3200" dirty="0" err="1">
                <a:latin typeface="Times New Roman"/>
                <a:ea typeface="Times New Roman"/>
                <a:cs typeface="Times New Roman"/>
                <a:sym typeface="Times New Roman"/>
              </a:rPr>
              <a:t>Architecture:Attention</a:t>
            </a:r>
            <a:r>
              <a:rPr lang="en-US" sz="3200" dirty="0">
                <a:latin typeface="Times New Roman"/>
                <a:ea typeface="Times New Roman"/>
                <a:cs typeface="Times New Roman"/>
                <a:sym typeface="Times New Roman"/>
              </a:rPr>
              <a:t> at Layer 17</a:t>
            </a:r>
            <a:endParaRPr dirty="0"/>
          </a:p>
        </p:txBody>
      </p:sp>
      <p:pic>
        <p:nvPicPr>
          <p:cNvPr id="4" name="Picture 3">
            <a:extLst>
              <a:ext uri="{FF2B5EF4-FFF2-40B4-BE49-F238E27FC236}">
                <a16:creationId xmlns:a16="http://schemas.microsoft.com/office/drawing/2014/main" id="{8CAFEFF3-C6CD-CBBB-8EF4-CCEF4BB6E345}"/>
              </a:ext>
            </a:extLst>
          </p:cNvPr>
          <p:cNvPicPr>
            <a:picLocks noChangeAspect="1"/>
          </p:cNvPicPr>
          <p:nvPr/>
        </p:nvPicPr>
        <p:blipFill>
          <a:blip r:embed="rId3"/>
          <a:stretch>
            <a:fillRect/>
          </a:stretch>
        </p:blipFill>
        <p:spPr>
          <a:xfrm>
            <a:off x="785190" y="1242489"/>
            <a:ext cx="7742583" cy="4982852"/>
          </a:xfrm>
          <a:prstGeom prst="rect">
            <a:avLst/>
          </a:prstGeom>
        </p:spPr>
      </p:pic>
    </p:spTree>
    <p:extLst>
      <p:ext uri="{BB962C8B-B14F-4D97-AF65-F5344CB8AC3E}">
        <p14:creationId xmlns:p14="http://schemas.microsoft.com/office/powerpoint/2010/main" val="427212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AE746096-D836-4031-1D3E-3F68639E7D1C}"/>
            </a:ext>
          </a:extLst>
        </p:cNvPr>
        <p:cNvGrpSpPr/>
        <p:nvPr/>
      </p:nvGrpSpPr>
      <p:grpSpPr>
        <a:xfrm>
          <a:off x="0" y="0"/>
          <a:ext cx="0" cy="0"/>
          <a:chOff x="0" y="0"/>
          <a:chExt cx="0" cy="0"/>
        </a:xfrm>
      </p:grpSpPr>
      <p:sp>
        <p:nvSpPr>
          <p:cNvPr id="135" name="Google Shape;135;p19">
            <a:extLst>
              <a:ext uri="{FF2B5EF4-FFF2-40B4-BE49-F238E27FC236}">
                <a16:creationId xmlns:a16="http://schemas.microsoft.com/office/drawing/2014/main" id="{7EC297A2-151B-B48B-4997-D112DE9CCBA7}"/>
              </a:ext>
            </a:extLst>
          </p:cNvPr>
          <p:cNvSpPr txBox="1">
            <a:spLocks noGrp="1"/>
          </p:cNvSpPr>
          <p:nvPr>
            <p:ph type="sldNum" idx="12"/>
          </p:nvPr>
        </p:nvSpPr>
        <p:spPr>
          <a:xfrm>
            <a:off x="8268929" y="381000"/>
            <a:ext cx="341671" cy="52318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7</a:t>
            </a:r>
          </a:p>
          <a:p>
            <a:pPr marL="0" lvl="0" indent="0" algn="r" rtl="0">
              <a:lnSpc>
                <a:spcPct val="100000"/>
              </a:lnSpc>
              <a:spcBef>
                <a:spcPts val="0"/>
              </a:spcBef>
              <a:spcAft>
                <a:spcPts val="0"/>
              </a:spcAft>
              <a:buClr>
                <a:srgbClr val="000000"/>
              </a:buClr>
              <a:buSzPts val="1400"/>
              <a:buFont typeface="Arial"/>
              <a:buNone/>
            </a:pPr>
            <a:endParaRPr dirty="0"/>
          </a:p>
        </p:txBody>
      </p:sp>
      <p:sp>
        <p:nvSpPr>
          <p:cNvPr id="136" name="Google Shape;136;p19">
            <a:extLst>
              <a:ext uri="{FF2B5EF4-FFF2-40B4-BE49-F238E27FC236}">
                <a16:creationId xmlns:a16="http://schemas.microsoft.com/office/drawing/2014/main" id="{7032E2B5-5A0C-265F-9D31-FD7C4D55CF38}"/>
              </a:ext>
            </a:extLst>
          </p:cNvPr>
          <p:cNvSpPr txBox="1">
            <a:spLocks noGrp="1"/>
          </p:cNvSpPr>
          <p:nvPr>
            <p:ph type="title"/>
          </p:nvPr>
        </p:nvSpPr>
        <p:spPr>
          <a:xfrm>
            <a:off x="457200" y="-294723"/>
            <a:ext cx="8229600" cy="225955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System </a:t>
            </a:r>
            <a:r>
              <a:rPr lang="en-US" sz="3200" dirty="0" err="1">
                <a:latin typeface="Times New Roman"/>
                <a:ea typeface="Times New Roman"/>
                <a:cs typeface="Times New Roman"/>
                <a:sym typeface="Times New Roman"/>
              </a:rPr>
              <a:t>Architecture:Attention</a:t>
            </a:r>
            <a:r>
              <a:rPr lang="en-US" sz="3200" dirty="0">
                <a:latin typeface="Times New Roman"/>
                <a:ea typeface="Times New Roman"/>
                <a:cs typeface="Times New Roman"/>
                <a:sym typeface="Times New Roman"/>
              </a:rPr>
              <a:t> at Layer 20</a:t>
            </a:r>
            <a:endParaRPr dirty="0"/>
          </a:p>
        </p:txBody>
      </p:sp>
      <p:pic>
        <p:nvPicPr>
          <p:cNvPr id="4" name="Picture 3">
            <a:extLst>
              <a:ext uri="{FF2B5EF4-FFF2-40B4-BE49-F238E27FC236}">
                <a16:creationId xmlns:a16="http://schemas.microsoft.com/office/drawing/2014/main" id="{162ADCDC-F2E6-A690-616D-8D413A0DAD42}"/>
              </a:ext>
            </a:extLst>
          </p:cNvPr>
          <p:cNvPicPr>
            <a:picLocks noChangeAspect="1"/>
          </p:cNvPicPr>
          <p:nvPr/>
        </p:nvPicPr>
        <p:blipFill>
          <a:blip r:embed="rId3"/>
          <a:stretch>
            <a:fillRect/>
          </a:stretch>
        </p:blipFill>
        <p:spPr>
          <a:xfrm>
            <a:off x="765313" y="1396781"/>
            <a:ext cx="7702826" cy="4497123"/>
          </a:xfrm>
          <a:prstGeom prst="rect">
            <a:avLst/>
          </a:prstGeom>
        </p:spPr>
      </p:pic>
    </p:spTree>
    <p:extLst>
      <p:ext uri="{BB962C8B-B14F-4D97-AF65-F5344CB8AC3E}">
        <p14:creationId xmlns:p14="http://schemas.microsoft.com/office/powerpoint/2010/main" val="235500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27981056-F189-CF4E-A158-05A79C61C305}"/>
            </a:ext>
          </a:extLst>
        </p:cNvPr>
        <p:cNvGrpSpPr/>
        <p:nvPr/>
      </p:nvGrpSpPr>
      <p:grpSpPr>
        <a:xfrm>
          <a:off x="0" y="0"/>
          <a:ext cx="0" cy="0"/>
          <a:chOff x="0" y="0"/>
          <a:chExt cx="0" cy="0"/>
        </a:xfrm>
      </p:grpSpPr>
      <p:sp>
        <p:nvSpPr>
          <p:cNvPr id="135" name="Google Shape;135;p19">
            <a:extLst>
              <a:ext uri="{FF2B5EF4-FFF2-40B4-BE49-F238E27FC236}">
                <a16:creationId xmlns:a16="http://schemas.microsoft.com/office/drawing/2014/main" id="{856B1853-0F44-210A-6915-E50802A78E3E}"/>
              </a:ext>
            </a:extLst>
          </p:cNvPr>
          <p:cNvSpPr txBox="1">
            <a:spLocks noGrp="1"/>
          </p:cNvSpPr>
          <p:nvPr>
            <p:ph type="sldNum" idx="12"/>
          </p:nvPr>
        </p:nvSpPr>
        <p:spPr>
          <a:xfrm>
            <a:off x="8268929" y="381000"/>
            <a:ext cx="341671" cy="52318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8</a:t>
            </a:r>
          </a:p>
          <a:p>
            <a:pPr marL="0" lvl="0" indent="0" algn="r" rtl="0">
              <a:lnSpc>
                <a:spcPct val="100000"/>
              </a:lnSpc>
              <a:spcBef>
                <a:spcPts val="0"/>
              </a:spcBef>
              <a:spcAft>
                <a:spcPts val="0"/>
              </a:spcAft>
              <a:buClr>
                <a:srgbClr val="000000"/>
              </a:buClr>
              <a:buSzPts val="1400"/>
              <a:buFont typeface="Arial"/>
              <a:buNone/>
            </a:pPr>
            <a:endParaRPr dirty="0"/>
          </a:p>
        </p:txBody>
      </p:sp>
      <p:sp>
        <p:nvSpPr>
          <p:cNvPr id="136" name="Google Shape;136;p19">
            <a:extLst>
              <a:ext uri="{FF2B5EF4-FFF2-40B4-BE49-F238E27FC236}">
                <a16:creationId xmlns:a16="http://schemas.microsoft.com/office/drawing/2014/main" id="{F0952AD5-36F0-C2CB-9ADB-DBD45F4E2F35}"/>
              </a:ext>
            </a:extLst>
          </p:cNvPr>
          <p:cNvSpPr txBox="1">
            <a:spLocks noGrp="1"/>
          </p:cNvSpPr>
          <p:nvPr>
            <p:ph type="title"/>
          </p:nvPr>
        </p:nvSpPr>
        <p:spPr>
          <a:xfrm>
            <a:off x="457200" y="-294723"/>
            <a:ext cx="8229600" cy="225955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System </a:t>
            </a:r>
            <a:r>
              <a:rPr lang="en-US" sz="3200" dirty="0" err="1">
                <a:latin typeface="Times New Roman"/>
                <a:ea typeface="Times New Roman"/>
                <a:cs typeface="Times New Roman"/>
                <a:sym typeface="Times New Roman"/>
              </a:rPr>
              <a:t>Architecture:Attention</a:t>
            </a:r>
            <a:r>
              <a:rPr lang="en-US" sz="3200" dirty="0">
                <a:latin typeface="Times New Roman"/>
                <a:ea typeface="Times New Roman"/>
                <a:cs typeface="Times New Roman"/>
                <a:sym typeface="Times New Roman"/>
              </a:rPr>
              <a:t> at Layer 23</a:t>
            </a:r>
            <a:endParaRPr dirty="0"/>
          </a:p>
        </p:txBody>
      </p:sp>
      <p:pic>
        <p:nvPicPr>
          <p:cNvPr id="4" name="Picture 3">
            <a:extLst>
              <a:ext uri="{FF2B5EF4-FFF2-40B4-BE49-F238E27FC236}">
                <a16:creationId xmlns:a16="http://schemas.microsoft.com/office/drawing/2014/main" id="{AC0D17AF-825F-DE1F-FD4C-2CAFBF08CF02}"/>
              </a:ext>
            </a:extLst>
          </p:cNvPr>
          <p:cNvPicPr>
            <a:picLocks noChangeAspect="1"/>
          </p:cNvPicPr>
          <p:nvPr/>
        </p:nvPicPr>
        <p:blipFill>
          <a:blip r:embed="rId3"/>
          <a:stretch>
            <a:fillRect/>
          </a:stretch>
        </p:blipFill>
        <p:spPr>
          <a:xfrm>
            <a:off x="1232451" y="1220089"/>
            <a:ext cx="6889260" cy="4962049"/>
          </a:xfrm>
          <a:prstGeom prst="rect">
            <a:avLst/>
          </a:prstGeom>
        </p:spPr>
      </p:pic>
    </p:spTree>
    <p:extLst>
      <p:ext uri="{BB962C8B-B14F-4D97-AF65-F5344CB8AC3E}">
        <p14:creationId xmlns:p14="http://schemas.microsoft.com/office/powerpoint/2010/main" val="2693950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B7CBF0A6-3569-5243-15D6-74B18704CDD8}"/>
            </a:ext>
          </a:extLst>
        </p:cNvPr>
        <p:cNvGrpSpPr/>
        <p:nvPr/>
      </p:nvGrpSpPr>
      <p:grpSpPr>
        <a:xfrm>
          <a:off x="0" y="0"/>
          <a:ext cx="0" cy="0"/>
          <a:chOff x="0" y="0"/>
          <a:chExt cx="0" cy="0"/>
        </a:xfrm>
      </p:grpSpPr>
      <p:sp>
        <p:nvSpPr>
          <p:cNvPr id="135" name="Google Shape;135;p19">
            <a:extLst>
              <a:ext uri="{FF2B5EF4-FFF2-40B4-BE49-F238E27FC236}">
                <a16:creationId xmlns:a16="http://schemas.microsoft.com/office/drawing/2014/main" id="{0E1EFE54-EA07-CC54-08B4-79209C771201}"/>
              </a:ext>
            </a:extLst>
          </p:cNvPr>
          <p:cNvSpPr txBox="1">
            <a:spLocks noGrp="1"/>
          </p:cNvSpPr>
          <p:nvPr>
            <p:ph type="sldNum" idx="12"/>
          </p:nvPr>
        </p:nvSpPr>
        <p:spPr>
          <a:xfrm>
            <a:off x="8268929" y="381000"/>
            <a:ext cx="341671" cy="52318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dirty="0"/>
              <a:t>8</a:t>
            </a:r>
          </a:p>
          <a:p>
            <a:pPr marL="0" lvl="0" indent="0" algn="r" rtl="0">
              <a:lnSpc>
                <a:spcPct val="100000"/>
              </a:lnSpc>
              <a:spcBef>
                <a:spcPts val="0"/>
              </a:spcBef>
              <a:spcAft>
                <a:spcPts val="0"/>
              </a:spcAft>
              <a:buClr>
                <a:srgbClr val="000000"/>
              </a:buClr>
              <a:buSzPts val="1400"/>
              <a:buFont typeface="Arial"/>
              <a:buNone/>
            </a:pPr>
            <a:endParaRPr dirty="0"/>
          </a:p>
        </p:txBody>
      </p:sp>
      <p:sp>
        <p:nvSpPr>
          <p:cNvPr id="136" name="Google Shape;136;p19">
            <a:extLst>
              <a:ext uri="{FF2B5EF4-FFF2-40B4-BE49-F238E27FC236}">
                <a16:creationId xmlns:a16="http://schemas.microsoft.com/office/drawing/2014/main" id="{B668917A-1D89-0536-D4AE-09140597EE16}"/>
              </a:ext>
            </a:extLst>
          </p:cNvPr>
          <p:cNvSpPr txBox="1">
            <a:spLocks noGrp="1"/>
          </p:cNvSpPr>
          <p:nvPr>
            <p:ph type="title"/>
          </p:nvPr>
        </p:nvSpPr>
        <p:spPr>
          <a:xfrm>
            <a:off x="417443" y="-294723"/>
            <a:ext cx="8269357" cy="1944619"/>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System Architecture:Yolo11 with RepNCSPNLAN4</a:t>
            </a:r>
            <a:endParaRPr dirty="0"/>
          </a:p>
        </p:txBody>
      </p:sp>
      <p:pic>
        <p:nvPicPr>
          <p:cNvPr id="3" name="Picture 2">
            <a:extLst>
              <a:ext uri="{FF2B5EF4-FFF2-40B4-BE49-F238E27FC236}">
                <a16:creationId xmlns:a16="http://schemas.microsoft.com/office/drawing/2014/main" id="{63D21EE2-5E52-DFA5-27BB-7E7C4C1644C7}"/>
              </a:ext>
            </a:extLst>
          </p:cNvPr>
          <p:cNvPicPr>
            <a:picLocks noChangeAspect="1"/>
          </p:cNvPicPr>
          <p:nvPr/>
        </p:nvPicPr>
        <p:blipFill>
          <a:blip r:embed="rId3"/>
          <a:stretch>
            <a:fillRect/>
          </a:stretch>
        </p:blipFill>
        <p:spPr>
          <a:xfrm>
            <a:off x="974035" y="1265958"/>
            <a:ext cx="7215808" cy="5002664"/>
          </a:xfrm>
          <a:prstGeom prst="rect">
            <a:avLst/>
          </a:prstGeom>
        </p:spPr>
      </p:pic>
    </p:spTree>
    <p:extLst>
      <p:ext uri="{BB962C8B-B14F-4D97-AF65-F5344CB8AC3E}">
        <p14:creationId xmlns:p14="http://schemas.microsoft.com/office/powerpoint/2010/main" val="3627386923"/>
      </p:ext>
    </p:extLst>
  </p:cSld>
  <p:clrMapOvr>
    <a:masterClrMapping/>
  </p:clrMapOvr>
</p:sld>
</file>

<file path=ppt/theme/theme1.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910</TotalTime>
  <Words>1474</Words>
  <Application>Microsoft Office PowerPoint</Application>
  <PresentationFormat>On-screen Show (4:3)</PresentationFormat>
  <Paragraphs>240</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Times New Roman</vt:lpstr>
      <vt:lpstr>11_Default Design</vt:lpstr>
      <vt:lpstr> Architectural Optimization and Comparative Benchmarking of Attention-Augmented YOLO Models for Deep-Sea Litter Classification</vt:lpstr>
      <vt:lpstr>Problem Definition</vt:lpstr>
      <vt:lpstr>Introduction</vt:lpstr>
      <vt:lpstr>System Architecture:Attention at Layer 10</vt:lpstr>
      <vt:lpstr>System Architecture:Attention at Layer 14</vt:lpstr>
      <vt:lpstr>System Architecture:Attention at Layer 17</vt:lpstr>
      <vt:lpstr>System Architecture:Attention at Layer 20</vt:lpstr>
      <vt:lpstr>System Architecture:Attention at Layer 23</vt:lpstr>
      <vt:lpstr>System Architecture:Yolo11 with RepNCSPNLAN4</vt:lpstr>
      <vt:lpstr>System Architecture:Attention at skip Connection</vt:lpstr>
      <vt:lpstr>System Architecture:Attention at Layer 17 and 24</vt:lpstr>
      <vt:lpstr>System Architecture:Attention at Layer 14 and 21</vt:lpstr>
      <vt:lpstr>PowerPoint Presentation</vt:lpstr>
      <vt:lpstr>PowerPoint Presentation</vt:lpstr>
      <vt:lpstr>Proposed Method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Decentralized Smart Contarct System using Ethereum Tokens</dc:title>
  <dc:creator>admin</dc:creator>
  <cp:lastModifiedBy>PALAVALASA JAYA CHETAN-[BL.EN.U4CSE22044]</cp:lastModifiedBy>
  <cp:revision>79</cp:revision>
  <dcterms:modified xsi:type="dcterms:W3CDTF">2025-05-16T08:36:57Z</dcterms:modified>
</cp:coreProperties>
</file>